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tags/tag27.xml" ContentType="application/vnd.openxmlformats-officedocument.presentationml.tag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Default Extension="png" ContentType="image/png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8.xml" ContentType="application/vnd.openxmlformats-officedocument.presentationml.tags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tags/tag29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1" r:id="rId1"/>
  </p:sldMasterIdLst>
  <p:notesMasterIdLst>
    <p:notesMasterId r:id="rId31"/>
  </p:notesMasterIdLst>
  <p:handoutMasterIdLst>
    <p:handoutMasterId r:id="rId32"/>
  </p:handoutMasterIdLst>
  <p:sldIdLst>
    <p:sldId id="1005" r:id="rId2"/>
    <p:sldId id="1006" r:id="rId3"/>
    <p:sldId id="1077" r:id="rId4"/>
    <p:sldId id="1078" r:id="rId5"/>
    <p:sldId id="1052" r:id="rId6"/>
    <p:sldId id="1053" r:id="rId7"/>
    <p:sldId id="1064" r:id="rId8"/>
    <p:sldId id="1054" r:id="rId9"/>
    <p:sldId id="1056" r:id="rId10"/>
    <p:sldId id="1057" r:id="rId11"/>
    <p:sldId id="1060" r:id="rId12"/>
    <p:sldId id="1061" r:id="rId13"/>
    <p:sldId id="1058" r:id="rId14"/>
    <p:sldId id="1059" r:id="rId15"/>
    <p:sldId id="1062" r:id="rId16"/>
    <p:sldId id="1063" r:id="rId17"/>
    <p:sldId id="1040" r:id="rId18"/>
    <p:sldId id="1065" r:id="rId19"/>
    <p:sldId id="1066" r:id="rId20"/>
    <p:sldId id="1067" r:id="rId21"/>
    <p:sldId id="1068" r:id="rId22"/>
    <p:sldId id="1069" r:id="rId23"/>
    <p:sldId id="1070" r:id="rId24"/>
    <p:sldId id="1071" r:id="rId25"/>
    <p:sldId id="1072" r:id="rId26"/>
    <p:sldId id="1073" r:id="rId27"/>
    <p:sldId id="1074" r:id="rId28"/>
    <p:sldId id="1075" r:id="rId29"/>
    <p:sldId id="1076" r:id="rId30"/>
  </p:sldIdLst>
  <p:sldSz cx="9144000" cy="6858000" type="screen4x3"/>
  <p:notesSz cx="7315200" cy="9601200"/>
  <p:embeddedFontLst>
    <p:embeddedFont>
      <p:font typeface="Tahoma" pitchFamily="34" charset="0"/>
      <p:regular r:id="rId33"/>
      <p:bold r:id="rId34"/>
    </p:embeddedFont>
    <p:embeddedFont>
      <p:font typeface="cmsy10" pitchFamily="34" charset="0"/>
      <p:regular r:id="rId35"/>
    </p:embeddedFont>
  </p:embeddedFontLst>
  <p:custDataLst>
    <p:tags r:id="rId3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 Negrut" initials="DN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CCFF"/>
    <a:srgbClr val="FF6600"/>
    <a:srgbClr val="0099CC"/>
    <a:srgbClr val="A7B6E7"/>
    <a:srgbClr val="FF0000"/>
    <a:srgbClr val="808080"/>
    <a:srgbClr val="FFCC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94656" autoAdjust="0"/>
  </p:normalViewPr>
  <p:slideViewPr>
    <p:cSldViewPr>
      <p:cViewPr varScale="1">
        <p:scale>
          <a:sx n="127" d="100"/>
          <a:sy n="127" d="100"/>
        </p:scale>
        <p:origin x="-108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2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2962" y="0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2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9173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2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2962" y="9119173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B1F2A13-956C-4708-A61E-CBABBBEFF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defTabSz="96662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2962" y="0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algn="r" defTabSz="96662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4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2183" y="4561226"/>
            <a:ext cx="5850835" cy="432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173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defTabSz="96662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2962" y="9119173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algn="r" defTabSz="966621">
              <a:defRPr sz="1200" smtClean="0"/>
            </a:lvl1pPr>
          </a:lstStyle>
          <a:p>
            <a:pPr>
              <a:defRPr/>
            </a:pPr>
            <a:fld id="{F8D30C5E-2BE9-4CAC-AABA-34653A95D7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5925CA-3456-40B9-97D4-F4B39903F971}" type="slidenum">
              <a:rPr lang="en-US"/>
              <a:pPr/>
              <a:t>1</a:t>
            </a:fld>
            <a:endParaRPr lang="en-US"/>
          </a:p>
        </p:txBody>
      </p:sp>
      <p:sp>
        <p:nvSpPr>
          <p:cNvPr id="515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5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21F848-BA7F-4C10-A8C6-7183CBE71EDB}" type="slidenum">
              <a:rPr lang="en-US"/>
              <a:pPr/>
              <a:t>18</a:t>
            </a:fld>
            <a:endParaRPr lang="en-US"/>
          </a:p>
        </p:txBody>
      </p:sp>
      <p:sp>
        <p:nvSpPr>
          <p:cNvPr id="628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19138"/>
            <a:ext cx="4800600" cy="3600450"/>
          </a:xfrm>
          <a:ln/>
        </p:spPr>
      </p:sp>
      <p:sp>
        <p:nvSpPr>
          <p:cNvPr id="628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5922AF-28D9-4BD1-868D-5DA8BE7F5C9C}" type="slidenum">
              <a:rPr lang="en-US"/>
              <a:pPr/>
              <a:t>2</a:t>
            </a:fld>
            <a:endParaRPr lang="en-US"/>
          </a:p>
        </p:txBody>
      </p:sp>
      <p:sp>
        <p:nvSpPr>
          <p:cNvPr id="516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17550"/>
            <a:ext cx="4800600" cy="3600450"/>
          </a:xfrm>
          <a:ln/>
        </p:spPr>
      </p:sp>
      <p:sp>
        <p:nvSpPr>
          <p:cNvPr id="516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2183" y="4561226"/>
            <a:ext cx="5850835" cy="4321852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F066ED-7F34-4D27-A5D5-9DCBC7EA8B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60E62-4760-4BEA-8726-2AF571E59F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BDBE25-3DBC-4D25-8D15-E214A2FB87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3A6C93-19F7-4558-AA45-0CFB316011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6477000"/>
            <a:ext cx="762000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6E52FC-A2BF-46C6-811F-6DA475FD4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A1D11-DD09-4A2E-B623-7C27C5DF21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AAFDB-E8A0-402B-92D5-FF4BD34738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4B51BE-FBCC-4AE0-827F-C8A4A715D8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C6053D-1E15-4C7F-B6D0-1C30009F8A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D4DC7-54CC-475B-926C-DB2DC54990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B2080C-D431-4E49-A090-1AD1578CE5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4252-B4F9-4789-A660-8AEA4B8694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/>
            </a:lvl1pPr>
          </a:lstStyle>
          <a:p>
            <a:pPr>
              <a:defRPr/>
            </a:pPr>
            <a:fld id="{B43940AB-5EFD-498A-916F-AC3E230DE3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63496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30729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30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31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9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32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33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34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9" cy="7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35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9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36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37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38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9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39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9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40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41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42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43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44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9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45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46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47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9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48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9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49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50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51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52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53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9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54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55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56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9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57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9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58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59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9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5.xml"/><Relationship Id="rId7" Type="http://schemas.openxmlformats.org/officeDocument/2006/relationships/image" Target="../media/image27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0.png"/><Relationship Id="rId4" Type="http://schemas.openxmlformats.org/officeDocument/2006/relationships/tags" Target="../tags/tag26.xml"/><Relationship Id="rId9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533400"/>
            <a:ext cx="6781800" cy="2133600"/>
          </a:xfrm>
        </p:spPr>
        <p:txBody>
          <a:bodyPr/>
          <a:lstStyle/>
          <a:p>
            <a:pPr algn="ctr" eaLnBrk="1" hangingPunct="1"/>
            <a:r>
              <a:rPr lang="en-US" sz="3200" dirty="0" smtClean="0"/>
              <a:t>ME751 </a:t>
            </a:r>
            <a:br>
              <a:rPr lang="en-US" sz="3200" dirty="0" smtClean="0"/>
            </a:br>
            <a:r>
              <a:rPr lang="en-US" sz="3200" dirty="0" smtClean="0"/>
              <a:t>Advanced Computational Multibody Dynamics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1335087"/>
          </a:xfrm>
        </p:spPr>
        <p:txBody>
          <a:bodyPr/>
          <a:lstStyle/>
          <a:p>
            <a:pPr eaLnBrk="1" hangingPunct="1"/>
            <a:r>
              <a:rPr lang="en-US" sz="2000" dirty="0" smtClean="0"/>
              <a:t>Section 9.4</a:t>
            </a:r>
          </a:p>
          <a:p>
            <a:pPr eaLnBrk="1" hangingPunct="1"/>
            <a:r>
              <a:rPr lang="en-US" sz="2000" dirty="0" smtClean="0"/>
              <a:t>February 23, 2010</a:t>
            </a:r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193675" y="6321425"/>
            <a:ext cx="12346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latin typeface="Tahoma" pitchFamily="34" charset="0"/>
              </a:rPr>
              <a:t>© Dan Negrut, </a:t>
            </a:r>
            <a:r>
              <a:rPr lang="en-US" sz="900" dirty="0" smtClean="0">
                <a:latin typeface="Tahoma" pitchFamily="34" charset="0"/>
              </a:rPr>
              <a:t>2010</a:t>
            </a:r>
            <a:r>
              <a:rPr lang="en-US" sz="900" dirty="0">
                <a:latin typeface="Tahoma" pitchFamily="34" charset="0"/>
              </a:rPr>
              <a:t/>
            </a:r>
            <a:br>
              <a:rPr lang="en-US" sz="900" dirty="0">
                <a:latin typeface="Tahoma" pitchFamily="34" charset="0"/>
              </a:rPr>
            </a:br>
            <a:r>
              <a:rPr lang="en-US" sz="900" dirty="0" smtClean="0">
                <a:latin typeface="Tahoma" pitchFamily="34" charset="0"/>
              </a:rPr>
              <a:t>ME751</a:t>
            </a:r>
            <a:r>
              <a:rPr lang="en-US" sz="900" dirty="0">
                <a:latin typeface="Tahoma" pitchFamily="34" charset="0"/>
              </a:rPr>
              <a:t>, UW-Madison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257800" y="6181636"/>
            <a:ext cx="3810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“When You Come to a Fork in the Road, Take It!"</a:t>
            </a:r>
          </a:p>
          <a:p>
            <a:r>
              <a:rPr lang="en-US" sz="1100" dirty="0" smtClean="0"/>
              <a:t>Yogi Berra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7543800" cy="731838"/>
          </a:xfrm>
        </p:spPr>
        <p:txBody>
          <a:bodyPr/>
          <a:lstStyle/>
          <a:p>
            <a:r>
              <a:rPr lang="en-US" sz="3200" dirty="0" smtClean="0"/>
              <a:t>High Level </a:t>
            </a:r>
            <a:r>
              <a:rPr lang="en-US" sz="3200" dirty="0" err="1" smtClean="0"/>
              <a:t>GCon</a:t>
            </a:r>
            <a:r>
              <a:rPr lang="en-US" sz="3200" dirty="0" smtClean="0"/>
              <a:t>: UJ [Universal Joint]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54949" y="1676549"/>
            <a:ext cx="8150705" cy="510679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2562"/>
            <a:ext cx="7848600" cy="808038"/>
          </a:xfrm>
        </p:spPr>
        <p:txBody>
          <a:bodyPr/>
          <a:lstStyle/>
          <a:p>
            <a:r>
              <a:rPr lang="en-US" sz="3200" dirty="0" smtClean="0"/>
              <a:t>High Level </a:t>
            </a:r>
            <a:r>
              <a:rPr lang="en-US" sz="3200" dirty="0" err="1" smtClean="0"/>
              <a:t>GCon</a:t>
            </a:r>
            <a:r>
              <a:rPr lang="en-US" sz="3200" dirty="0" smtClean="0"/>
              <a:t>: CJ [Cylindrical Joint]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graphicFrame>
        <p:nvGraphicFramePr>
          <p:cNvPr id="2279427" name="Object 3"/>
          <p:cNvGraphicFramePr>
            <a:graphicFrameLocks noChangeAspect="1"/>
          </p:cNvGraphicFramePr>
          <p:nvPr/>
        </p:nvGraphicFramePr>
        <p:xfrm>
          <a:off x="1641518" y="947738"/>
          <a:ext cx="6283282" cy="5605462"/>
        </p:xfrm>
        <a:graphic>
          <a:graphicData uri="http://schemas.openxmlformats.org/presentationml/2006/ole">
            <p:oleObj spid="_x0000_s2279427" name="Visio" r:id="rId4" imgW="5563069" imgH="4962027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7543800" cy="808038"/>
          </a:xfrm>
        </p:spPr>
        <p:txBody>
          <a:bodyPr/>
          <a:lstStyle/>
          <a:p>
            <a:r>
              <a:rPr lang="en-US" dirty="0" smtClean="0"/>
              <a:t>High Level </a:t>
            </a:r>
            <a:r>
              <a:rPr lang="en-US" dirty="0" err="1" smtClean="0"/>
              <a:t>GCon</a:t>
            </a:r>
            <a:r>
              <a:rPr lang="en-US" dirty="0" smtClean="0"/>
              <a:t>: CJ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8" name="Picture 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52391" y="1828800"/>
            <a:ext cx="8838507" cy="4499604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7543800" cy="655638"/>
          </a:xfrm>
        </p:spPr>
        <p:txBody>
          <a:bodyPr/>
          <a:lstStyle/>
          <a:p>
            <a:r>
              <a:rPr lang="en-US" sz="3200" dirty="0" smtClean="0"/>
              <a:t>High Level </a:t>
            </a:r>
            <a:r>
              <a:rPr lang="en-US" sz="3200" dirty="0" err="1" smtClean="0"/>
              <a:t>GCon</a:t>
            </a:r>
            <a:r>
              <a:rPr lang="en-US" sz="3200" dirty="0" smtClean="0"/>
              <a:t>: RJ [Revolute Joint]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graphicFrame>
        <p:nvGraphicFramePr>
          <p:cNvPr id="2280450" name="Object 2"/>
          <p:cNvGraphicFramePr>
            <a:graphicFrameLocks noChangeAspect="1"/>
          </p:cNvGraphicFramePr>
          <p:nvPr/>
        </p:nvGraphicFramePr>
        <p:xfrm>
          <a:off x="1917700" y="1447800"/>
          <a:ext cx="5307013" cy="5186362"/>
        </p:xfrm>
        <a:graphic>
          <a:graphicData uri="http://schemas.openxmlformats.org/presentationml/2006/ole">
            <p:oleObj spid="_x0000_s2280450" name="Visio" r:id="rId4" imgW="5306334" imgH="5186406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543800" cy="808038"/>
          </a:xfrm>
        </p:spPr>
        <p:txBody>
          <a:bodyPr/>
          <a:lstStyle/>
          <a:p>
            <a:r>
              <a:rPr lang="en-US" dirty="0" smtClean="0"/>
              <a:t>High Level </a:t>
            </a:r>
            <a:r>
              <a:rPr lang="en-US" dirty="0" err="1" smtClean="0"/>
              <a:t>GCon</a:t>
            </a:r>
            <a:r>
              <a:rPr lang="en-US" dirty="0" smtClean="0"/>
              <a:t>: RJ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08368" y="1981200"/>
            <a:ext cx="8707404" cy="449603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graphicFrame>
        <p:nvGraphicFramePr>
          <p:cNvPr id="2281474" name="Object 2"/>
          <p:cNvGraphicFramePr>
            <a:graphicFrameLocks noChangeAspect="1"/>
          </p:cNvGraphicFramePr>
          <p:nvPr/>
        </p:nvGraphicFramePr>
        <p:xfrm>
          <a:off x="3429000" y="990600"/>
          <a:ext cx="4094163" cy="5776912"/>
        </p:xfrm>
        <a:graphic>
          <a:graphicData uri="http://schemas.openxmlformats.org/presentationml/2006/ole">
            <p:oleObj spid="_x0000_s2281474" name="Visio" r:id="rId4" imgW="4094402" imgH="5776194" progId="Visio.Drawing.11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7543800" cy="1295400"/>
          </a:xfrm>
        </p:spPr>
        <p:txBody>
          <a:bodyPr/>
          <a:lstStyle/>
          <a:p>
            <a:r>
              <a:rPr lang="en-US" dirty="0" smtClean="0"/>
              <a:t>High Level </a:t>
            </a:r>
            <a:r>
              <a:rPr lang="en-US" dirty="0" err="1" smtClean="0"/>
              <a:t>GCon</a:t>
            </a:r>
            <a:r>
              <a:rPr lang="en-US" dirty="0" smtClean="0"/>
              <a:t>: TJ [Translational Joint]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7543800" cy="731838"/>
          </a:xfrm>
        </p:spPr>
        <p:txBody>
          <a:bodyPr/>
          <a:lstStyle/>
          <a:p>
            <a:r>
              <a:rPr lang="en-US" dirty="0" smtClean="0"/>
              <a:t>High Level </a:t>
            </a:r>
            <a:r>
              <a:rPr lang="en-US" dirty="0" err="1" smtClean="0"/>
              <a:t>GCon</a:t>
            </a:r>
            <a:r>
              <a:rPr lang="en-US" dirty="0" smtClean="0"/>
              <a:t>: TJ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8" name="Picture 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73835" y="1646334"/>
            <a:ext cx="8564662" cy="477544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543800" cy="884238"/>
          </a:xfrm>
        </p:spPr>
        <p:txBody>
          <a:bodyPr/>
          <a:lstStyle/>
          <a:p>
            <a:r>
              <a:rPr lang="en-US" dirty="0" err="1" smtClean="0"/>
              <a:t>GCon’s</a:t>
            </a:r>
            <a:r>
              <a:rPr lang="en-US" dirty="0" smtClean="0"/>
              <a:t>: Concluding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2"/>
            <a:ext cx="8382000" cy="4833937"/>
          </a:xfrm>
        </p:spPr>
        <p:txBody>
          <a:bodyPr/>
          <a:lstStyle/>
          <a:p>
            <a:r>
              <a:rPr lang="en-US" dirty="0" smtClean="0"/>
              <a:t>All the basic geometric constraints are scalar conditions</a:t>
            </a:r>
          </a:p>
          <a:p>
            <a:endParaRPr lang="en-US" dirty="0" smtClean="0"/>
          </a:p>
          <a:p>
            <a:r>
              <a:rPr lang="en-US" dirty="0" smtClean="0"/>
              <a:t>If you want to implement your own Kinematics solver, with only four basic constraints you can cover 80% of the most used </a:t>
            </a:r>
            <a:r>
              <a:rPr lang="en-US" dirty="0" err="1" smtClean="0"/>
              <a:t>GCons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approach outlined for defining various </a:t>
            </a:r>
            <a:r>
              <a:rPr lang="en-US" dirty="0" err="1" smtClean="0"/>
              <a:t>GCons</a:t>
            </a:r>
            <a:r>
              <a:rPr lang="en-US" dirty="0" smtClean="0"/>
              <a:t> is not unique</a:t>
            </a:r>
          </a:p>
          <a:p>
            <a:pPr lvl="1"/>
            <a:r>
              <a:rPr lang="en-US" dirty="0" smtClean="0"/>
              <a:t>Don’t have to use the four building blocks, you can have each </a:t>
            </a:r>
            <a:r>
              <a:rPr lang="en-US" dirty="0" err="1" smtClean="0"/>
              <a:t>GCon</a:t>
            </a:r>
            <a:r>
              <a:rPr lang="en-US" dirty="0" smtClean="0"/>
              <a:t> be defined in its own specific way</a:t>
            </a:r>
          </a:p>
          <a:p>
            <a:pPr lvl="2"/>
            <a:r>
              <a:rPr lang="en-US" dirty="0" smtClean="0"/>
              <a:t>If you do this, you lose generality, hard to write software to generate a library of </a:t>
            </a:r>
            <a:r>
              <a:rPr lang="en-US" dirty="0" err="1" smtClean="0"/>
              <a:t>GCons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Unfinished business: We still have to produce the Jacobian matrices for the four basic geometric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7543800" cy="1295400"/>
          </a:xfrm>
        </p:spPr>
        <p:txBody>
          <a:bodyPr/>
          <a:lstStyle/>
          <a:p>
            <a:pPr eaLnBrk="1" hangingPunct="1"/>
            <a:r>
              <a:rPr lang="en-US" sz="3500" dirty="0" smtClean="0"/>
              <a:t>Kinematics Analysis:</a:t>
            </a:r>
            <a:br>
              <a:rPr lang="en-US" sz="3500" dirty="0" smtClean="0"/>
            </a:br>
            <a:r>
              <a:rPr lang="en-US" sz="3500" dirty="0" smtClean="0"/>
              <a:t>Comments on the Three Stages</a:t>
            </a:r>
            <a:endParaRPr lang="en-US" sz="2700" dirty="0" smtClean="0"/>
          </a:p>
        </p:txBody>
      </p:sp>
      <p:sp>
        <p:nvSpPr>
          <p:cNvPr id="1710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458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 dirty="0" smtClean="0"/>
              <a:t>The three stages of Kinematics Analysis: </a:t>
            </a:r>
            <a:r>
              <a:rPr lang="en-US" sz="1800" u="sng" dirty="0" smtClean="0"/>
              <a:t>position</a:t>
            </a:r>
            <a:r>
              <a:rPr lang="en-US" sz="1800" dirty="0" smtClean="0"/>
              <a:t> analysis, </a:t>
            </a:r>
            <a:r>
              <a:rPr lang="en-US" sz="1800" u="sng" dirty="0" smtClean="0"/>
              <a:t>velocity</a:t>
            </a:r>
            <a:r>
              <a:rPr lang="en-US" sz="1800" dirty="0" smtClean="0"/>
              <a:t> analysis, and </a:t>
            </a:r>
            <a:r>
              <a:rPr lang="en-US" sz="1800" u="sng" dirty="0" smtClean="0"/>
              <a:t>acceleration</a:t>
            </a:r>
            <a:r>
              <a:rPr lang="en-US" sz="1800" dirty="0" smtClean="0"/>
              <a:t> analysis they each follow *very* similar recipes for finding for each body of the mechanism its position, velocity, and acceleration, respectively</a:t>
            </a:r>
          </a:p>
          <a:p>
            <a:pPr eaLnBrk="1" hangingPunct="1">
              <a:lnSpc>
                <a:spcPct val="90000"/>
              </a:lnSpc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</a:pPr>
            <a:r>
              <a:rPr lang="en-US" sz="1800" dirty="0" smtClean="0"/>
              <a:t>ALL STAGES RELY ON THE CONCEPT OF JACOBIAN MATRIX: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b="1" dirty="0" smtClean="0">
                <a:latin typeface="Symbol" pitchFamily="18" charset="2"/>
                <a:sym typeface="Symbol" pitchFamily="18" charset="2"/>
              </a:rPr>
              <a:t></a:t>
            </a:r>
            <a:r>
              <a:rPr lang="en-US" sz="1600" b="1" baseline="-25000" dirty="0" smtClean="0">
                <a:sym typeface="Symbol" pitchFamily="18" charset="2"/>
              </a:rPr>
              <a:t>q</a:t>
            </a:r>
            <a:r>
              <a:rPr lang="en-US" sz="1600" dirty="0" smtClean="0"/>
              <a:t> – the partial derivative of the constraints </a:t>
            </a:r>
            <a:r>
              <a:rPr lang="en-US" sz="1600" dirty="0" err="1" smtClean="0"/>
              <a:t>wrt</a:t>
            </a:r>
            <a:r>
              <a:rPr lang="en-US" sz="1600" dirty="0" smtClean="0"/>
              <a:t> the generalized coordinates</a:t>
            </a:r>
          </a:p>
          <a:p>
            <a:pPr lvl="1" eaLnBrk="1" hangingPunct="1">
              <a:lnSpc>
                <a:spcPct val="90000"/>
              </a:lnSpc>
            </a:pPr>
            <a:endParaRPr lang="en-US" sz="1600" dirty="0" smtClean="0"/>
          </a:p>
          <a:p>
            <a:pPr eaLnBrk="1" hangingPunct="1">
              <a:lnSpc>
                <a:spcPct val="90000"/>
              </a:lnSpc>
            </a:pPr>
            <a:r>
              <a:rPr lang="en-US" sz="1800" dirty="0" smtClean="0"/>
              <a:t>ALL STAGES REQUIRE THE SOLUTION OF A SYSTEM OF EQUATIONS</a:t>
            </a:r>
          </a:p>
          <a:p>
            <a:pPr eaLnBrk="1" hangingPunct="1">
              <a:lnSpc>
                <a:spcPct val="90000"/>
              </a:lnSpc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</a:pPr>
            <a:r>
              <a:rPr lang="en-US" sz="1800" dirty="0" smtClean="0"/>
              <a:t>WHAT IS </a:t>
            </a:r>
            <a:r>
              <a:rPr lang="en-US" sz="1800" i="1" dirty="0" smtClean="0"/>
              <a:t>DIFFERENT</a:t>
            </a:r>
            <a:r>
              <a:rPr lang="en-US" sz="1800" dirty="0" smtClean="0"/>
              <a:t> BETWEEN THE THREE STAGES IS THE EXPRESSION OF THE RIGHT-SIDE OF THE LINEAR EQUATION, “</a:t>
            </a:r>
            <a:r>
              <a:rPr lang="en-US" sz="1800" b="1" dirty="0" smtClean="0"/>
              <a:t>b</a:t>
            </a:r>
            <a:r>
              <a:rPr lang="en-US" sz="1800" dirty="0" smtClean="0"/>
              <a:t>”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600" dirty="0" smtClean="0"/>
          </a:p>
        </p:txBody>
      </p:sp>
      <p:pic>
        <p:nvPicPr>
          <p:cNvPr id="171013" name="Picture 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4572000"/>
            <a:ext cx="1455738" cy="381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762000" cy="304800"/>
          </a:xfrm>
        </p:spPr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1600200" y="3377625"/>
            <a:ext cx="525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“When You Come to a Fork in the Road, Take It!"</a:t>
            </a:r>
          </a:p>
          <a:p>
            <a:r>
              <a:rPr lang="en-US" dirty="0" smtClean="0"/>
              <a:t>Yogi Berra</a:t>
            </a:r>
          </a:p>
        </p:txBody>
      </p:sp>
      <p:pic>
        <p:nvPicPr>
          <p:cNvPr id="8" name="Picture 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596644" y="381000"/>
            <a:ext cx="3728492" cy="53355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7543800" cy="682844"/>
          </a:xfrm>
        </p:spPr>
        <p:txBody>
          <a:bodyPr/>
          <a:lstStyle/>
          <a:p>
            <a:pPr eaLnBrk="1" hangingPunct="1"/>
            <a:r>
              <a:rPr lang="en-US" dirty="0" smtClean="0"/>
              <a:t>Before we get started…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981200"/>
            <a:ext cx="8991600" cy="4419600"/>
          </a:xfrm>
        </p:spPr>
        <p:txBody>
          <a:bodyPr/>
          <a:lstStyle/>
          <a:p>
            <a:pPr eaLnBrk="1" hangingPunct="1"/>
            <a:r>
              <a:rPr lang="en-US" sz="1800" dirty="0" smtClean="0"/>
              <a:t>Last Time:</a:t>
            </a:r>
          </a:p>
          <a:p>
            <a:pPr lvl="1" eaLnBrk="1" hangingPunct="1"/>
            <a:r>
              <a:rPr lang="en-US" sz="1600" dirty="0" smtClean="0"/>
              <a:t>Geometric Constraints </a:t>
            </a:r>
          </a:p>
          <a:p>
            <a:pPr lvl="2" eaLnBrk="1" hangingPunct="1"/>
            <a:r>
              <a:rPr lang="en-US" sz="1400" dirty="0" smtClean="0"/>
              <a:t>Covered four Basic and one Intermediate </a:t>
            </a:r>
            <a:r>
              <a:rPr lang="en-US" sz="1400" dirty="0" err="1" smtClean="0"/>
              <a:t>GCon’s</a:t>
            </a:r>
            <a:r>
              <a:rPr lang="en-US" sz="1400" dirty="0" smtClean="0"/>
              <a:t> </a:t>
            </a:r>
          </a:p>
          <a:p>
            <a:pPr lvl="2" eaLnBrk="1" hangingPunct="1"/>
            <a:r>
              <a:rPr lang="en-US" sz="1400" dirty="0" smtClean="0"/>
              <a:t>Recall that more complex </a:t>
            </a:r>
            <a:r>
              <a:rPr lang="en-US" sz="1400" dirty="0" err="1" smtClean="0"/>
              <a:t>GCon’s</a:t>
            </a:r>
            <a:r>
              <a:rPr lang="en-US" sz="1400" dirty="0" smtClean="0"/>
              <a:t> are obtained by combining the four basic ones: DP1, DP2, D, CD</a:t>
            </a:r>
          </a:p>
          <a:p>
            <a:pPr lvl="1" eaLnBrk="1" hangingPunct="1"/>
            <a:endParaRPr lang="en-US" dirty="0" smtClean="0"/>
          </a:p>
          <a:p>
            <a:pPr eaLnBrk="1" hangingPunct="1"/>
            <a:r>
              <a:rPr lang="en-US" sz="1800" dirty="0" smtClean="0"/>
              <a:t>Today:</a:t>
            </a:r>
          </a:p>
          <a:p>
            <a:pPr lvl="1" eaLnBrk="1" hangingPunct="1"/>
            <a:r>
              <a:rPr lang="en-US" sz="1600" dirty="0" smtClean="0"/>
              <a:t>Finish Geometric Constraints </a:t>
            </a:r>
          </a:p>
          <a:p>
            <a:pPr lvl="1" eaLnBrk="1" hangingPunct="1"/>
            <a:r>
              <a:rPr lang="en-US" sz="1600" dirty="0" smtClean="0"/>
              <a:t>Talk about their partial derivatives</a:t>
            </a:r>
          </a:p>
          <a:p>
            <a:pPr lvl="3" eaLnBrk="1" hangingPunct="1"/>
            <a:endParaRPr lang="en-US" sz="1200" dirty="0" smtClean="0"/>
          </a:p>
          <a:p>
            <a:pPr eaLnBrk="1" hangingPunct="1"/>
            <a:r>
              <a:rPr lang="en-US" sz="1800" dirty="0" smtClean="0"/>
              <a:t>HW5 – due on Feb. 25</a:t>
            </a:r>
          </a:p>
          <a:p>
            <a:pPr lvl="1" eaLnBrk="1" hangingPunct="1"/>
            <a:r>
              <a:rPr lang="en-US" sz="1600" dirty="0" smtClean="0"/>
              <a:t>Posted online</a:t>
            </a:r>
          </a:p>
          <a:p>
            <a:pPr lvl="1" eaLnBrk="1" hangingPunct="1"/>
            <a:endParaRPr lang="en-US" sz="1600" dirty="0" smtClean="0"/>
          </a:p>
          <a:p>
            <a:pPr eaLnBrk="1" hangingPunct="1"/>
            <a:r>
              <a:rPr lang="en-US" sz="1800" dirty="0" smtClean="0"/>
              <a:t>Reading: Example 9.4.7</a:t>
            </a:r>
          </a:p>
          <a:p>
            <a:pPr lvl="2" eaLnBrk="1" hangingPunct="1"/>
            <a:endParaRPr lang="en-US" sz="1400" dirty="0" smtClean="0"/>
          </a:p>
          <a:p>
            <a:pPr eaLnBrk="1" hangingPunct="1"/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596644" y="381000"/>
            <a:ext cx="3728492" cy="533553"/>
          </a:xfrm>
          <a:prstGeom prst="rect">
            <a:avLst/>
          </a:prstGeom>
          <a:noFill/>
          <a:ln/>
          <a:effectLst/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33644" y="2362200"/>
            <a:ext cx="8355620" cy="3657394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04800"/>
            <a:ext cx="2514600" cy="563562"/>
          </a:xfrm>
        </p:spPr>
        <p:txBody>
          <a:bodyPr/>
          <a:lstStyle/>
          <a:p>
            <a:r>
              <a:rPr lang="en-US" sz="2000" dirty="0" smtClean="0"/>
              <a:t>[Cntd.]</a:t>
            </a:r>
            <a:endParaRPr lang="en-US" sz="2000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89787" y="1353856"/>
            <a:ext cx="8914666" cy="5352259"/>
          </a:xfrm>
          <a:prstGeom prst="rect">
            <a:avLst/>
          </a:prstGeom>
          <a:noFill/>
          <a:ln/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990600" y="381000"/>
            <a:ext cx="3728492" cy="53355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52792" y="1905000"/>
            <a:ext cx="8891321" cy="4343016"/>
          </a:xfrm>
          <a:prstGeom prst="rect">
            <a:avLst/>
          </a:prstGeom>
          <a:noFill/>
          <a:ln/>
          <a:effectLst/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953000" y="304800"/>
            <a:ext cx="2514600" cy="563562"/>
          </a:xfrm>
        </p:spPr>
        <p:txBody>
          <a:bodyPr/>
          <a:lstStyle/>
          <a:p>
            <a:r>
              <a:rPr lang="en-US" sz="2000" dirty="0" smtClean="0"/>
              <a:t>[Cntd.]</a:t>
            </a:r>
            <a:endParaRPr lang="en-US" sz="2000" dirty="0"/>
          </a:p>
        </p:txBody>
      </p:sp>
      <p:pic>
        <p:nvPicPr>
          <p:cNvPr id="10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990600" y="381000"/>
            <a:ext cx="3728492" cy="53355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1143000" y="609600"/>
            <a:ext cx="4533911" cy="533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28388" y="2133599"/>
            <a:ext cx="8776388" cy="40738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56587" y="1447800"/>
            <a:ext cx="8835021" cy="5257819"/>
          </a:xfrm>
          <a:prstGeom prst="rect">
            <a:avLst/>
          </a:prstGeom>
          <a:noFill/>
          <a:ln/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2286000" cy="427038"/>
          </a:xfrm>
        </p:spPr>
        <p:txBody>
          <a:bodyPr/>
          <a:lstStyle/>
          <a:p>
            <a:r>
              <a:rPr lang="en-US" sz="2000" dirty="0" smtClean="0"/>
              <a:t>[</a:t>
            </a:r>
            <a:r>
              <a:rPr lang="en-US" sz="2000" smtClean="0"/>
              <a:t>Short </a:t>
            </a:r>
            <a:r>
              <a:rPr lang="en-US" sz="2000" smtClean="0"/>
              <a:t>Detour]</a:t>
            </a:r>
            <a:endParaRPr lang="en-US" sz="2000" dirty="0"/>
          </a:p>
        </p:txBody>
      </p:sp>
      <p:pic>
        <p:nvPicPr>
          <p:cNvPr id="6" name="Content Placeholder 5" descr="TP_tmp.png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685800" y="533400"/>
            <a:ext cx="3373756" cy="482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609600" y="381000"/>
            <a:ext cx="6802418" cy="609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" y="6477000"/>
            <a:ext cx="762000" cy="304800"/>
          </a:xfrm>
        </p:spPr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215634" y="1676400"/>
            <a:ext cx="8699766" cy="4549187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2719388" y="4724400"/>
            <a:ext cx="838200" cy="457200"/>
            <a:chOff x="2719388" y="4572000"/>
            <a:chExt cx="838200" cy="457200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3328988" y="4800600"/>
              <a:ext cx="45720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>
              <a:off x="2719388" y="5029200"/>
              <a:ext cx="838200" cy="0"/>
            </a:xfrm>
            <a:prstGeom prst="line">
              <a:avLst/>
            </a:prstGeom>
            <a:ln w="15875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flipH="1">
            <a:off x="3581400" y="4724400"/>
            <a:ext cx="838200" cy="457200"/>
            <a:chOff x="2871788" y="4724400"/>
            <a:chExt cx="838200" cy="457200"/>
          </a:xfrm>
        </p:grpSpPr>
        <p:cxnSp>
          <p:nvCxnSpPr>
            <p:cNvPr id="13" name="Straight Connector 12"/>
            <p:cNvCxnSpPr/>
            <p:nvPr/>
          </p:nvCxnSpPr>
          <p:spPr>
            <a:xfrm rot="5400000">
              <a:off x="3481388" y="4953000"/>
              <a:ext cx="457200" cy="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2871788" y="5181600"/>
              <a:ext cx="838200" cy="0"/>
            </a:xfrm>
            <a:prstGeom prst="line">
              <a:avLst/>
            </a:prstGeom>
            <a:ln w="15875">
              <a:solidFill>
                <a:srgbClr val="0070C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447800" y="5029200"/>
            <a:ext cx="1219331" cy="46276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4495458" y="5029200"/>
            <a:ext cx="1219753" cy="462927"/>
          </a:xfrm>
          <a:prstGeom prst="rect">
            <a:avLst/>
          </a:prstGeom>
          <a:noFill/>
          <a:ln/>
          <a:effectLst/>
        </p:spPr>
      </p:pic>
      <p:sp>
        <p:nvSpPr>
          <p:cNvPr id="24" name="Rectangle 23"/>
          <p:cNvSpPr/>
          <p:nvPr/>
        </p:nvSpPr>
        <p:spPr>
          <a:xfrm>
            <a:off x="1447800" y="6324600"/>
            <a:ext cx="534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Body</a:t>
            </a:r>
          </a:p>
          <a:p>
            <a:r>
              <a:rPr lang="en-US" sz="1200" dirty="0" smtClean="0"/>
              <a:t>1, </a:t>
            </a:r>
            <a:r>
              <a:rPr lang="en-US" sz="1200" b="1" dirty="0" smtClean="0"/>
              <a:t>r</a:t>
            </a:r>
            <a:endParaRPr lang="en-US" sz="1200" b="1" dirty="0"/>
          </a:p>
        </p:txBody>
      </p:sp>
      <p:sp>
        <p:nvSpPr>
          <p:cNvPr id="25" name="Rectangle 24"/>
          <p:cNvSpPr/>
          <p:nvPr/>
        </p:nvSpPr>
        <p:spPr>
          <a:xfrm>
            <a:off x="2133600" y="6324600"/>
            <a:ext cx="534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Body</a:t>
            </a:r>
          </a:p>
          <a:p>
            <a:r>
              <a:rPr lang="en-US" sz="1200" dirty="0" smtClean="0"/>
              <a:t>i, </a:t>
            </a:r>
            <a:r>
              <a:rPr lang="en-US" sz="1200" b="1" dirty="0" smtClean="0"/>
              <a:t>r</a:t>
            </a:r>
            <a:endParaRPr lang="en-US" sz="1200" b="1" dirty="0"/>
          </a:p>
        </p:txBody>
      </p:sp>
      <p:sp>
        <p:nvSpPr>
          <p:cNvPr id="26" name="Rectangle 25"/>
          <p:cNvSpPr/>
          <p:nvPr/>
        </p:nvSpPr>
        <p:spPr>
          <a:xfrm>
            <a:off x="2818679" y="6324600"/>
            <a:ext cx="534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Body</a:t>
            </a:r>
          </a:p>
          <a:p>
            <a:r>
              <a:rPr lang="en-US" sz="1200" dirty="0" smtClean="0"/>
              <a:t>j, </a:t>
            </a:r>
            <a:r>
              <a:rPr lang="en-US" sz="1200" b="1" dirty="0" smtClean="0"/>
              <a:t>r</a:t>
            </a:r>
            <a:endParaRPr lang="en-US" sz="1200" b="1" dirty="0"/>
          </a:p>
        </p:txBody>
      </p:sp>
      <p:sp>
        <p:nvSpPr>
          <p:cNvPr id="27" name="Rectangle 26"/>
          <p:cNvSpPr/>
          <p:nvPr/>
        </p:nvSpPr>
        <p:spPr>
          <a:xfrm>
            <a:off x="3733800" y="6324600"/>
            <a:ext cx="534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Body</a:t>
            </a:r>
          </a:p>
          <a:p>
            <a:r>
              <a:rPr lang="en-US" sz="1200" dirty="0" smtClean="0"/>
              <a:t>i-1, </a:t>
            </a:r>
            <a:r>
              <a:rPr lang="en-US" sz="1200" b="1" dirty="0" smtClean="0"/>
              <a:t>p</a:t>
            </a:r>
            <a:endParaRPr lang="en-US" sz="1200" b="1" dirty="0"/>
          </a:p>
        </p:txBody>
      </p:sp>
      <p:sp>
        <p:nvSpPr>
          <p:cNvPr id="28" name="Rectangle 27"/>
          <p:cNvSpPr/>
          <p:nvPr/>
        </p:nvSpPr>
        <p:spPr>
          <a:xfrm>
            <a:off x="4648200" y="6324600"/>
            <a:ext cx="534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Body</a:t>
            </a:r>
          </a:p>
          <a:p>
            <a:r>
              <a:rPr lang="en-US" sz="1200" dirty="0" smtClean="0"/>
              <a:t>i, </a:t>
            </a:r>
            <a:r>
              <a:rPr lang="en-US" sz="1200" b="1" dirty="0" smtClean="0"/>
              <a:t>p</a:t>
            </a:r>
            <a:endParaRPr lang="en-US" sz="1200" b="1" dirty="0"/>
          </a:p>
        </p:txBody>
      </p:sp>
      <p:sp>
        <p:nvSpPr>
          <p:cNvPr id="30" name="Rectangle 29"/>
          <p:cNvSpPr/>
          <p:nvPr/>
        </p:nvSpPr>
        <p:spPr>
          <a:xfrm>
            <a:off x="8382000" y="6324600"/>
            <a:ext cx="535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Body</a:t>
            </a:r>
          </a:p>
          <a:p>
            <a:r>
              <a:rPr lang="en-US" sz="1200" dirty="0" err="1" smtClean="0"/>
              <a:t>nb</a:t>
            </a:r>
            <a:r>
              <a:rPr lang="en-US" sz="1200" dirty="0" smtClean="0"/>
              <a:t>, </a:t>
            </a:r>
            <a:r>
              <a:rPr lang="en-US" sz="1200" b="1" dirty="0" smtClean="0"/>
              <a:t>p</a:t>
            </a:r>
            <a:endParaRPr lang="en-US" sz="1200" b="1" dirty="0"/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3231357" y="6136481"/>
            <a:ext cx="681037" cy="0"/>
          </a:xfrm>
          <a:prstGeom prst="line">
            <a:avLst/>
          </a:prstGeom>
          <a:ln w="158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5400000" flipH="1" flipV="1">
            <a:off x="1677194" y="6306740"/>
            <a:ext cx="152400" cy="158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 flipH="1" flipV="1">
            <a:off x="2317750" y="6306740"/>
            <a:ext cx="152400" cy="158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5400000" flipH="1" flipV="1">
            <a:off x="3010694" y="6306740"/>
            <a:ext cx="152400" cy="158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 flipH="1" flipV="1">
            <a:off x="3943350" y="6306740"/>
            <a:ext cx="152400" cy="158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 flipH="1" flipV="1">
            <a:off x="4810125" y="6306740"/>
            <a:ext cx="152400" cy="158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410200" y="6324600"/>
            <a:ext cx="574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Body</a:t>
            </a:r>
          </a:p>
          <a:p>
            <a:r>
              <a:rPr lang="en-US" sz="1200" dirty="0" smtClean="0"/>
              <a:t>i+1, </a:t>
            </a:r>
            <a:r>
              <a:rPr lang="en-US" sz="1200" b="1" dirty="0" smtClean="0"/>
              <a:t>p</a:t>
            </a:r>
            <a:endParaRPr lang="en-US" sz="1200" b="1" dirty="0"/>
          </a:p>
        </p:txBody>
      </p:sp>
      <p:cxnSp>
        <p:nvCxnSpPr>
          <p:cNvPr id="41" name="Straight Arrow Connector 40"/>
          <p:cNvCxnSpPr/>
          <p:nvPr/>
        </p:nvCxnSpPr>
        <p:spPr>
          <a:xfrm rot="5400000" flipH="1" flipV="1">
            <a:off x="5619750" y="6306740"/>
            <a:ext cx="152400" cy="158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096000" y="6324600"/>
            <a:ext cx="534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Body</a:t>
            </a:r>
          </a:p>
          <a:p>
            <a:r>
              <a:rPr lang="en-US" sz="1200" dirty="0" smtClean="0"/>
              <a:t>j-1, </a:t>
            </a:r>
            <a:r>
              <a:rPr lang="en-US" sz="1200" b="1" dirty="0" smtClean="0"/>
              <a:t>p</a:t>
            </a:r>
            <a:endParaRPr lang="en-US" sz="1200" b="1" dirty="0"/>
          </a:p>
        </p:txBody>
      </p:sp>
      <p:sp>
        <p:nvSpPr>
          <p:cNvPr id="43" name="Rectangle 42"/>
          <p:cNvSpPr/>
          <p:nvPr/>
        </p:nvSpPr>
        <p:spPr>
          <a:xfrm>
            <a:off x="7010400" y="6324600"/>
            <a:ext cx="534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Body</a:t>
            </a:r>
          </a:p>
          <a:p>
            <a:r>
              <a:rPr lang="en-US" sz="1200" dirty="0" smtClean="0"/>
              <a:t>j, </a:t>
            </a:r>
            <a:r>
              <a:rPr lang="en-US" sz="1200" b="1" dirty="0" smtClean="0"/>
              <a:t>p</a:t>
            </a:r>
            <a:endParaRPr lang="en-US" sz="1200" b="1" dirty="0"/>
          </a:p>
        </p:txBody>
      </p:sp>
      <p:cxnSp>
        <p:nvCxnSpPr>
          <p:cNvPr id="44" name="Straight Arrow Connector 43"/>
          <p:cNvCxnSpPr/>
          <p:nvPr/>
        </p:nvCxnSpPr>
        <p:spPr>
          <a:xfrm rot="5400000" flipH="1" flipV="1">
            <a:off x="6305550" y="6306740"/>
            <a:ext cx="152400" cy="158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5400000" flipH="1" flipV="1">
            <a:off x="7172325" y="6306740"/>
            <a:ext cx="152400" cy="158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772400" y="6324600"/>
            <a:ext cx="574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Body</a:t>
            </a:r>
          </a:p>
          <a:p>
            <a:r>
              <a:rPr lang="en-US" sz="1200" dirty="0" smtClean="0"/>
              <a:t>j+1, </a:t>
            </a:r>
            <a:r>
              <a:rPr lang="en-US" sz="1200" b="1" dirty="0" smtClean="0"/>
              <a:t>p</a:t>
            </a:r>
            <a:endParaRPr lang="en-US" sz="1200" b="1" dirty="0"/>
          </a:p>
        </p:txBody>
      </p:sp>
      <p:cxnSp>
        <p:nvCxnSpPr>
          <p:cNvPr id="47" name="Straight Arrow Connector 46"/>
          <p:cNvCxnSpPr/>
          <p:nvPr/>
        </p:nvCxnSpPr>
        <p:spPr>
          <a:xfrm rot="5400000" flipH="1" flipV="1">
            <a:off x="7981950" y="6306740"/>
            <a:ext cx="152400" cy="158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 flipH="1" flipV="1">
            <a:off x="8611394" y="6306740"/>
            <a:ext cx="152400" cy="158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2286000" cy="427038"/>
          </a:xfrm>
        </p:spPr>
        <p:txBody>
          <a:bodyPr/>
          <a:lstStyle/>
          <a:p>
            <a:r>
              <a:rPr lang="en-US" sz="2000" dirty="0" smtClean="0"/>
              <a:t>[Short Detour]:</a:t>
            </a:r>
            <a:endParaRPr lang="en-US" sz="2000" dirty="0"/>
          </a:p>
        </p:txBody>
      </p:sp>
      <p:pic>
        <p:nvPicPr>
          <p:cNvPr id="6" name="Content Placeholder 5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685800" y="685800"/>
            <a:ext cx="3865339" cy="5582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533400" y="2667000"/>
            <a:ext cx="7417323" cy="27691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609593" y="381000"/>
            <a:ext cx="6802432" cy="609601"/>
          </a:xfrm>
          <a:prstGeom prst="rect">
            <a:avLst/>
          </a:prstGeom>
          <a:noFill/>
          <a:ln/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10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04800" y="2286000"/>
            <a:ext cx="8534400" cy="3224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29081" y="381000"/>
            <a:ext cx="5363455" cy="609601"/>
          </a:xfrm>
          <a:prstGeom prst="rect">
            <a:avLst/>
          </a:prstGeom>
          <a:noFill/>
          <a:ln/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838200" y="2514600"/>
            <a:ext cx="7645923" cy="3174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893463" y="381000"/>
            <a:ext cx="6234691" cy="609601"/>
          </a:xfrm>
          <a:prstGeom prst="rect">
            <a:avLst/>
          </a:prstGeom>
          <a:noFill/>
          <a:ln/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pic>
        <p:nvPicPr>
          <p:cNvPr id="10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762000" y="2209800"/>
            <a:ext cx="7746507" cy="3886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772400" cy="1295400"/>
          </a:xfrm>
        </p:spPr>
        <p:txBody>
          <a:bodyPr/>
          <a:lstStyle/>
          <a:p>
            <a:r>
              <a:rPr lang="en-US" dirty="0" smtClean="0"/>
              <a:t>Intermediate </a:t>
            </a:r>
            <a:r>
              <a:rPr lang="en-US" dirty="0" err="1" smtClean="0"/>
              <a:t>GCon</a:t>
            </a:r>
            <a:r>
              <a:rPr lang="en-US" dirty="0" smtClean="0"/>
              <a:t>: </a:t>
            </a:r>
            <a:r>
              <a:rPr lang="en-US" dirty="0" smtClean="0">
                <a:latin typeface="cmsy10"/>
              </a:rPr>
              <a:t>?</a:t>
            </a:r>
            <a:r>
              <a:rPr lang="en-US" dirty="0" smtClean="0"/>
              <a:t>1 [Perpendicular 1]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graphicFrame>
        <p:nvGraphicFramePr>
          <p:cNvPr id="2344963" name="Object 3"/>
          <p:cNvGraphicFramePr>
            <a:graphicFrameLocks noChangeAspect="1"/>
          </p:cNvGraphicFramePr>
          <p:nvPr/>
        </p:nvGraphicFramePr>
        <p:xfrm>
          <a:off x="1524000" y="1752600"/>
          <a:ext cx="5725049" cy="4594641"/>
        </p:xfrm>
        <a:graphic>
          <a:graphicData uri="http://schemas.openxmlformats.org/presentationml/2006/ole">
            <p:oleObj spid="_x0000_s2277378" name="Visio" r:id="rId4" imgW="3610473" imgH="2897945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06362"/>
            <a:ext cx="7543800" cy="1112838"/>
          </a:xfrm>
        </p:spPr>
        <p:txBody>
          <a:bodyPr/>
          <a:lstStyle/>
          <a:p>
            <a:r>
              <a:rPr lang="en-US" dirty="0" smtClean="0"/>
              <a:t>Intermediate </a:t>
            </a:r>
            <a:r>
              <a:rPr lang="en-US" dirty="0" err="1" smtClean="0"/>
              <a:t>GCon</a:t>
            </a:r>
            <a:r>
              <a:rPr lang="en-US" dirty="0" smtClean="0"/>
              <a:t>: </a:t>
            </a:r>
            <a:r>
              <a:rPr lang="en-US" dirty="0" smtClean="0">
                <a:latin typeface="cmsy10"/>
              </a:rPr>
              <a:t>?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sz="1600" dirty="0" smtClean="0"/>
              <a:t>[Cntd.]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27569" y="2057400"/>
            <a:ext cx="8930261" cy="4370394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2238"/>
            <a:ext cx="7772400" cy="1295400"/>
          </a:xfrm>
        </p:spPr>
        <p:txBody>
          <a:bodyPr/>
          <a:lstStyle/>
          <a:p>
            <a:r>
              <a:rPr lang="en-US" dirty="0" smtClean="0"/>
              <a:t>Intermediate </a:t>
            </a:r>
            <a:r>
              <a:rPr lang="en-US" dirty="0" err="1" smtClean="0"/>
              <a:t>GCon</a:t>
            </a:r>
            <a:r>
              <a:rPr lang="en-US" dirty="0" smtClean="0"/>
              <a:t>: </a:t>
            </a:r>
            <a:r>
              <a:rPr lang="en-US" dirty="0" smtClean="0">
                <a:latin typeface="cmsy10"/>
              </a:rPr>
              <a:t>?</a:t>
            </a:r>
            <a:r>
              <a:rPr lang="en-US" dirty="0" smtClean="0"/>
              <a:t>2 [Perpendicular 2]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graphicFrame>
        <p:nvGraphicFramePr>
          <p:cNvPr id="2256903" name="Object 7"/>
          <p:cNvGraphicFramePr>
            <a:graphicFrameLocks noChangeAspect="1"/>
          </p:cNvGraphicFramePr>
          <p:nvPr/>
        </p:nvGraphicFramePr>
        <p:xfrm>
          <a:off x="1752600" y="1752600"/>
          <a:ext cx="5572536" cy="4683125"/>
        </p:xfrm>
        <a:graphic>
          <a:graphicData uri="http://schemas.openxmlformats.org/presentationml/2006/ole">
            <p:oleObj spid="_x0000_s2256903" name="Visio" r:id="rId4" imgW="3710354" imgH="3117401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06362"/>
            <a:ext cx="7543800" cy="1112838"/>
          </a:xfrm>
        </p:spPr>
        <p:txBody>
          <a:bodyPr/>
          <a:lstStyle/>
          <a:p>
            <a:r>
              <a:rPr lang="en-US" dirty="0" smtClean="0"/>
              <a:t>Intermediate </a:t>
            </a:r>
            <a:r>
              <a:rPr lang="en-US" dirty="0" err="1" smtClean="0"/>
              <a:t>GCon</a:t>
            </a:r>
            <a:r>
              <a:rPr lang="en-US" dirty="0" smtClean="0"/>
              <a:t>: </a:t>
            </a:r>
            <a:r>
              <a:rPr lang="en-US" dirty="0" smtClean="0">
                <a:latin typeface="cmsy10"/>
              </a:rPr>
              <a:t>?</a:t>
            </a:r>
            <a:r>
              <a:rPr lang="en-US" dirty="0" smtClean="0"/>
              <a:t>2 [Perpendicular 2]</a:t>
            </a:r>
            <a:r>
              <a:rPr lang="en-US" sz="1600" dirty="0" smtClean="0"/>
              <a:t>[Cntd.]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9184" y="1905000"/>
            <a:ext cx="8947025" cy="474507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7543800" cy="731838"/>
          </a:xfrm>
        </p:spPr>
        <p:txBody>
          <a:bodyPr/>
          <a:lstStyle/>
          <a:p>
            <a:r>
              <a:rPr lang="en-US" sz="3200" dirty="0" smtClean="0"/>
              <a:t>High Level </a:t>
            </a:r>
            <a:r>
              <a:rPr lang="en-US" sz="3200" dirty="0" err="1" smtClean="0"/>
              <a:t>GCon</a:t>
            </a:r>
            <a:r>
              <a:rPr lang="en-US" sz="3200" dirty="0" smtClean="0"/>
              <a:t>: SJ [Spherical Joint]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graphicFrame>
        <p:nvGraphicFramePr>
          <p:cNvPr id="2282498" name="Object 2"/>
          <p:cNvGraphicFramePr>
            <a:graphicFrameLocks noChangeAspect="1"/>
          </p:cNvGraphicFramePr>
          <p:nvPr/>
        </p:nvGraphicFramePr>
        <p:xfrm>
          <a:off x="2135188" y="1147763"/>
          <a:ext cx="4873625" cy="4562475"/>
        </p:xfrm>
        <a:graphic>
          <a:graphicData uri="http://schemas.openxmlformats.org/presentationml/2006/ole">
            <p:oleObj spid="_x0000_s2282498" name="Visio" r:id="rId5" imgW="4874104" imgH="4562504" progId="Visio.Drawing.11">
              <p:embed/>
            </p:oleObj>
          </a:graphicData>
        </a:graphic>
      </p:graphicFrame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762000" y="5181600"/>
            <a:ext cx="3657608" cy="14980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</a:t>
            </a:r>
            <a:r>
              <a:rPr lang="en-US" dirty="0" err="1" smtClean="0"/>
              <a:t>GCon</a:t>
            </a:r>
            <a:r>
              <a:rPr lang="en-US" dirty="0" smtClean="0"/>
              <a:t>: Spherical Joint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7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4278" y="2133600"/>
            <a:ext cx="8826765" cy="442327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7543800" cy="808038"/>
          </a:xfrm>
        </p:spPr>
        <p:txBody>
          <a:bodyPr/>
          <a:lstStyle/>
          <a:p>
            <a:r>
              <a:rPr lang="en-US" sz="3200" dirty="0" smtClean="0"/>
              <a:t>High Level </a:t>
            </a:r>
            <a:r>
              <a:rPr lang="en-US" sz="3200" dirty="0" err="1" smtClean="0"/>
              <a:t>GCon</a:t>
            </a:r>
            <a:r>
              <a:rPr lang="en-US" sz="3200" dirty="0" smtClean="0"/>
              <a:t>: UJ [Universal Joint]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2278402" name="Picture 2"/>
          <p:cNvPicPr>
            <a:picLocks noChangeAspect="1" noChangeArrowheads="1"/>
          </p:cNvPicPr>
          <p:nvPr/>
        </p:nvPicPr>
        <p:blipFill>
          <a:blip r:embed="rId5" cstate="print"/>
          <a:srcRect l="7423" t="5178" r="2680"/>
          <a:stretch>
            <a:fillRect/>
          </a:stretch>
        </p:blipFill>
        <p:spPr bwMode="auto">
          <a:xfrm>
            <a:off x="5410200" y="4071981"/>
            <a:ext cx="3636043" cy="2328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278403" name="Object 3"/>
          <p:cNvGraphicFramePr>
            <a:graphicFrameLocks noChangeAspect="1"/>
          </p:cNvGraphicFramePr>
          <p:nvPr/>
        </p:nvGraphicFramePr>
        <p:xfrm>
          <a:off x="762000" y="1219200"/>
          <a:ext cx="4572000" cy="4004739"/>
        </p:xfrm>
        <a:graphic>
          <a:graphicData uri="http://schemas.openxmlformats.org/presentationml/2006/ole">
            <p:oleObj spid="_x0000_s2278403" name="Visio" r:id="rId6" imgW="4708457" imgH="4123592" progId="Visio.Drawing.11">
              <p:embed/>
            </p:oleObj>
          </a:graphicData>
        </a:graphic>
      </p:graphicFrame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142997" y="5181600"/>
            <a:ext cx="3429018" cy="94031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DAN@OLDLMPNFUVWXYL44" val="3511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left=1.8cm,right=1.8cm]{geometry} &#10;\begin{document}&#10;\begin{itemize}&#10; \item Step 1. GCon ${{\bf \Phi} ^{TJ}}$  reflects the motion associated with a translational joint, which geometrically is similar to a cylindrical joint with the caveat that the rotational degree of freedom of the latter is suppressed.  According to the figure, if body $j$ is fixed, body $i$ can slide up and down.  Therefore, the joint allows one DOF of relative motion.  &#10; &#10; \item Step 2.The sliding axis is defined on body $j$ by ${\bar {\bf c}}_j$. On body $i$, it is defined by the normal to the plane defined by two vectors ${\bar {\bf a}}_i$ and ${\bar {\bf b}}_i$.  Additionally, consider the points $P_i$ and $Q_j$ as defining the axis of translation.  Since the relative rotation about the translation direction is suppressed, a vector ${\bf a}_j$ on body $j$ parallel to ${\mathcal{P}}({\bf a}_i, {\bf b}_i)$ enters the definition of the joint.  Without any loss of generality, $P_i$ can be considered the origin of ${\bf a}_i$, ${\bf b}_i$, while $Q_j$ the origin of ${\bf a}_j$ and ${\bf c}_j$. In the end, the GCon has the following attributes (inherited from ${\Phi^{CJ}}$ and ${\Phi^{DP1}}$):&#10; &#10;\begin{itemize}&#10; \item Body $i$ and the associated L-RF$_i$.  On that body we need to know the location ${\bar {\bf s}}^P_i$ of the point $P$, and the directions ${\bar {\bf a}}_i$ and ${\bar {\bf b}}_i$, both with origin at $P$&#10; \item Body $j$ and the associated L-RF$_j$.  On that body, we need to know the location ${\bar{\bf s}}^Q_j$, the origin of the vectors ${\bar {\bf a}}_j$ and ${\bar {\bf c}}_j$&#10; &#10;&#10;\end{itemize}&#10;&#10; \item Step 3. The TJ-ACE asserts that:&#10;&#10;\[&#10;{\bf \Phi}^{TJ} ( i,{\bar {\bf s}}^P_i, {\bar {\bf a}}_i, {\bar {\bf b}}_i, j,{\bar {\bf s}}^Q_j, {\bar {\bf a}}_j, {\bar {\bf c}}_j) &#10;=&#10;\left[&#10;{&#10;\begin{array}{l}&#10;{{\bf \Phi} ^{CJ}}( i,{\bar {\bf s}}^P_i, {\bar {\bf a}}_i, {\bar {\bf b}}_i, j,{\bar {\bf s}}^Q_j, {\bar {\bf c}}_j)   \vspace{0.3cm} \\ &#10;{\Phi} ^{DP1}(i,{\bar {\bf a}}_i, j, {\bar {\bf a}}_j, \mbox{const.})&#10;\end{array}&#10;}&#10;\right]&#10;=&#10;\left[&#10;{&#10;\begin{array}{c}&#10;{\bf 0}_4  \\&#10;{0}  &#10;\end{array}&#10;}&#10;\right]&#10;\]&#10;\item Steps 4, 5, and 6: draw on the corresponding steps for ${\Phi ^{DP1}}$ and ${\Phi ^{CJ}}$.&#10;\end{itemize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95"/>
  <p:tag name="PICTUREFILESIZE" val="3580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{\bf \Phi}_{\bf q}  \; {\bf x} = {\bf b}&#10;\]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16m"/>
  <p:tag name="ORIGWIDTH" val="42"/>
  <p:tag name="PICTUREFILESIZE" val="26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begin{document}&#10;\noindent The {\color{red}${\bf p} - {\bf \omega}$} Fork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0"/>
  <p:tag name="PICTUREFILESIZE" val="38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begin{document}&#10;\noindent The {\color{red}${\bf p} - {\bf \omega}$} Fork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0"/>
  <p:tag name="PICTUREFILESIZE" val="38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itemize}&#10; \item This could have been equally well called the ${\bf p} - {\bar {\bf \omega}}$ fork&#10; \item The fork: &#10; &#10;\begin{itemize}&#10; \item When carrying out Velocity Analysis, should you try to solve a linear system for ${\dot {\bf p}}$ and recover ${\bar {\bf \omega}}$, or the other way around?&#10; &#10;\begin{itemize}&#10; \item Recall that ${\bar {\bf{\omega }}} = 2{\bf{G\dot p}}$, but equally well, ${\bf{\dot p}} = \frac{1}{2}{{\bf{G}}^T}{\bar {\bf{\omega }}}$&#10;\end{itemize}&#10; \item Similarly, when carrying out Acceleration Analysis, should you try to solve a linear system for ${\ddot {\bf p}}$ and recover ${\dot {\bar {\bf \omega}}}$, or the other way around?&#10;\end{itemize}&#10; \item Recall that when solving for the position, you {\textit{must}} stick with ${\bf p}$ when solving the nonlinear system ${\bf {\Phi}}({\bf q}, t)={\bf 0}_m$&#10;\end{itemize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29"/>
  <p:tag name="PICTUREFILESIZE" val="1330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left=2.8cm,right=3cm]{geometry} &#10;\begin{document}&#10;\begin{itemize}&#10; \item Why do we have a fork, after all?&#10; &#10;\begin{itemize}&#10; \item Focus discussion on the Velocity Analysis, same arguments carry over to Acceleration Analysis discussion&#10;\end{itemize}&#10; &#10; \item Fork shows up do to the fact that ${\dot {\bf {\Phi}}}({\bf q}, t)$ is a linear function of ${\dot {\bf p}}$ if I stick with having the Euler Parameters as unknowns, but it is also a linear function of ${\bar {\bf \omega}}$ (or ${{\bf \omega}}$), if I decide to make the angular velocity the unknown in the Velocity Analysis problem&#10; \item Specifically, using Haug book's notation, we can express the time derivative ${\dot {\bf {\Phi}}}({\bf q}, t)$ in one of the following two ways (recall that ${\bf q} = \left[{\begin{array}{c}{\bf r} \\ {\bf p} \end{array} }\right]_{nc}$):&#10;&#10;\[&#10;\frac{\mbox{d} {\bf {\Phi}}({\bf r}, {\bf p}, t)}{\mbox{d} t}&#10;=&#10;{{\bf {\Phi}}}_{\bf r} {\dot {\bf r}} + {{\bf {\Phi}}}_{\bf p} {\dot {\bf p}} + {{\bf {\Phi}}}_{t} &#10;=&#10;\left[ { {{\bf {\Phi}}}_{\bf r} \;\; {{\bf {\Phi}}}_{\bf p} } \right]  \left[{\begin{array}{c}{\dot {\bf r}} \\ {\dot{\bf p}} \end{array} }\right] + {{\bf {\Phi}}}_{t} &#10;=&#10;{\bf 0}_{7nb}&#10;\Rightarrow&#10;{\bf \Phi}_{\bf q} {\dot {\bf q}} = {\bf \nu}_{7nb}&#10;\]&#10;&#10;\[&#10;\frac{\mbox{d} {\bf {\Phi}}({\bf r}, {\bf p}, t)}{\mbox{d} t}&#10;=&#10;{{\bf {\Phi}}}_{\bf r} {\dot {\bf r}} + {\bar {\bf \Pi}} {\bar{\bf \omega}}  + {{\bf {\Phi}}}_{t} &#10;=&#10;\left[ { {{\bf {\Phi}}}_{\bf r} \;\; {\bar {\bf \Pi}} } \right]  \left[{\begin{array}{c}{\dot {\bf r}} \\ {\bar {\bf \omega}} \end{array} }\right] + {{\bf {\Phi}}}_{t} &#10;=&#10;{\bf 0}_{6nb}&#10;\Rightarrow&#10;{\bar {\bf J}} \left[{\begin{array}{c}{\dot {\bf r}} \\ {\bar {\bf \omega}} \end{array} }\right] = {\bf \nu}_{6nb}&#10;\]&#10;&#10;\item Conclusion: depending on which path we take, to carry out Velocity Analysis, we need ${{\bf {\Phi}}}_{\bf r}$ and ${{\bf {\Phi}}}_{\bf p}$, or ${{\bf {\Phi}}}_{\bf r}$ and ${\bar {\bf \Pi}}$&#10;&#10;\end{itemize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33"/>
  <p:tag name="PICTUREFILESIZE" val="2366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begin{document}&#10;\noindent The {\color{red}${\bf p} - {\bf \omega}$} Fork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0"/>
  <p:tag name="PICTUREFILESIZE" val="38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left=2.8cm,right=3cm]{geometry} &#10;&#10;\begin{document}&#10;\begin{itemize}&#10;\item Note that we use a different notation than used in Haug's book (table 9.4.1, pp. 357).  Therein, the quantity ${\bar {\bf \Pi}}$ is called ${\bf \Phi}_{{\bar {\pi}}}$.  In this class we reserve a subscript to denote a partial derivative with respect to that variable.  &#10;\begin{itemize}&#10; \item In this case, ({\textit{i}}) ${{\bar {\pi}}}$ is not a variable, and ({\textit{ii}}) ${\bf \Phi}_{{\bar {\pi}}}$ is not a partial derivative.  &#10; \item Specifically, {\textit{by definition}}, ${\bar {\bf \Pi}}$ is  the coefficient matrix that multiplies ${\bar {\bf \omega}}$ in the expression of the time derivative ${\dot {\bf \Phi}}({\bf q}, t)$&#10;\end{itemize}&#10;\item Note that there is the ${\bf J} = \left[ { {{\bf {\Phi}}}_{\bf r}  \; \; {{\bf \Pi}}  }\right] $ matrix that can be used to compute directly ${{\bf \omega}}$ instead of ${\bar {\bf \omega}}$:&#10;\[&#10;\frac{\mbox{d} {\bf {\Phi}}({\bf r}, {\bf p}, t)}{\mbox{d} t}&#10;=&#10;{{\bf {\Phi}}}_{\bf r} {\dot {\bf r}} + { {\bf \Pi}} {{\bf \omega}}  + {{\bf {\Phi}}}_{t} &#10;=&#10;\left[ { {{\bf {\Phi}}}_{\bf r} \;\; {{\bf \Pi}} } \right]  \left[{\begin{array}{c}{\dot {\bf r}} \\ {{\bf \omega}} \end{array} }\right] + {{\bf {\Phi}}}_{t} &#10;=&#10;{\bf 0}_{6nb}&#10;\Rightarrow&#10;{{\bf J}} \left[{\begin{array}{c}{\dot {\bf r}} \\ { {\bf \omega}} \end{array} }\right] = {\bf \nu}_{6nb}&#10;\]&#10;&#10;\item Finally, note that for the Acceleration Analysis, one ends up with the same scenario, where the problem can be formulated in one of the following forms&#10;&#10;\[&#10;{\bf \Phi}_{\bf q} {\ddot {\bf q}} = {\bf \gamma}_{7nb}&#10;\quad \quad \mbox{or} \quad \quad &#10;{\bar {\bf J}} \left[{\begin{array}{c}{\ddot {\bf r}} \\ {\dot {\bar {\bf \omega}}} \end{array} }\right] = {\bf \gamma}_{6nb}&#10;\quad \quad \mbox{or} \quad \quad &#10;{{\bf J}} \left[{\begin{array}{c}{\ddot {\bf r}} \\ {\dot {{\bf \omega}}} \end{array} }\right] = {\bf \gamma}_{6nb}&#10;\]&#10;&#10;&#10;\end{itemize}&#10; 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34"/>
  <p:tag name="PICTUREFILESIZE" val="21163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begin{document}&#10;\noindent The {\color{red}${\bf p} - {\bf \omega}$} Fork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0"/>
  <p:tag name="PICTUREFILESIZE" val="38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begin{document}&#10;\noindent The {\color{red}${\bf \Phi}_{\bf p}$ versus ${\bar {\bf \Pi}}$} Issue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2"/>
  <p:tag name="PICTUREFILESIZE" val="59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left=3cm,right=3cm]{geometry} &#10;&#10;\begin{document}&#10;\begin{itemize}&#10; \item Step 1. GCon ${{\bf \Phi} ^{\perp 1}}$  reflects the fact that motion is such that a vector ${\bf c}_j$ on body $j$ is perpendicular on a plane of body $i$.  This plane is defined by specifying two noncolinear vectors ${\bf a}_i$ and ${\bf b}_i$ that are contained in that plane.  Another way to state GCon ${\Phi ^{\perp 1}}$ is to say that ${\bf c}_j$ is parallel to the normal of the said plane.  This GCon is built using GCon-DP1 twice.  As such, it introduces two ACEs and therefore removes two DOFs.&#10; &#10; \item Step 2. GCon ${{\bf \Phi} ^{\perp 1}}$ has the following attributes :&#10; &#10;\begin{itemize}&#10; \item Body $i$ and the associated L-RF$_i$.  The vectors ${\bar {\bf a}}_i$ and ${\bar {\bf b}}_i$.&#10; \item Body $j$ and the associated L-RF$_j$.  The vector ${\bar {\bf c}}_j$.&#10;\end{itemize} &#10;&#10; \item Step 3. The $\perp \! \! 1$-ACE asserts  that:&#10;&#10;\[&#10;{{\bf \Phi} ^{\perp 1}}(i,{\bar {\bf a}}_i, {\bar {\bf b}}_i,j,{\bar {\bf c}}_j) &#10;=&#10;\left[{&#10;\begin{array}{c}&#10;\Phi^{DP1}(i,{\bar {\bf a}}_i,j,{\bar {\bf c}}_j, 0)  \vspace{0.2cm} \\&#10;\Phi^{DP1}(i,{\bar {\bf b}}_i,j,{\bar {\bf c}}_j, 0)&#10;\end{array}&#10;}\right]&#10;=&#10;\left[{&#10;\begin{array}{c}&#10;{{\bar {\bf a}}_i}^T {\bf A}^T_i  {\bf A}_j {\bar {\bf c}}_j  \vspace{0.2cm} \\&#10;{{\bar {\bf b}}_i}^T {\bf A}^T_i  {\bf A}_j {\bar {\bf c}}_j  &#10;\end{array}&#10;}\right]&#10;=&#10;\left[{&#10;\begin{array}{c}&#10;0 \\&#10;0&#10;\end{array}&#10;}\right]&#10;\]&#10;&#10;\item Steps 4, 5, and 6: see discussion for GCon DP1.&#10;\end{itemize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27"/>
  <p:tag name="PICTUREFILESIZE" val="21945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left=2.8cm,right=3cm]{geometry} &#10;\begin{document}&#10;\begin{itemize}&#10; \item ${\bf \Phi}_{\bf r}$, ${\bf \Phi}_{\bf p}$, and ${\bar {\bf \Pi}}$ are needed for both Kinematics and Dynamics Analysis&#10; &#10; \item The drill is as follows: first compute the partial derivatives ${\bf \Phi}_{\bf r}$ and ${\bf \Phi}_{\bf p}$ for the four basic constraints: DP1, DP2, D, CD&#10; &#10;\begin{itemize}&#10; \item Recall that all the other intermediate and higher level GCon's are obtained by stacking together partials of DP1, DP2, D, CD.  Therefore, all we need is ${\bf \Phi}_{\bf r}$, ${\bf \Phi}_{\bf p}$, and ${\bar {\bf \Pi}}$ for these four basic GCon building blocks&#10; \item Note that all basic GCcon's depend on the generalized coordinates of {\textbf{two}} bodies: $i$, and $j$.  Therefore, when taking the partial derivative with respect to ${\bf r} = \left[ { \begin{array}{c} {\bf r}_1 \\ \cdots \\ {\bf r}_{nb} \end{array} } \right]_{3\; nb}$ or ${\bf p} = \left[ { \begin{array}{c} {\bf p}_1 \\ \cdots \\ {\bf p}_{nb} \end{array} } \right]_{4\; nb}$, at most {\textbf{two}} sets of non-zero entries are obtained in ${\bf \Phi}_{\bf r}$ and ${\bf \Phi}_{\bf p}$, respectively.&#10;\end{itemize}&#10;&#10; \item At the end, we will also look into how to compute ${\bar {\bf \Pi}}$ (these are provided in Haug's book)&#10;\end{itemize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33"/>
  <p:tag name="PICTUREFILESIZE" val="20442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bbm}&#10;\usepackage[left=3cm,right=3cm]{geometry} &#10;&#10; &#10;\begin{document}&#10;\begin{itemize}&#10; \item Note that,&#10;\[\begin{array}{rcrl}&#10; \left[ {{\bf A}\left( {\bf p} \right){\bar {\bf a}}} \right]_{\bf p} &#10; &amp; = &amp; &amp; \left[ {\left( {{e_{{0}}}^2 - {{\bf e}^{{T}}}{\bf e}} \right){\bar {\bf a}} + 2\left( {{\bf e}{{\bf e}^{{T}}} + {e_{{0}}}{\tilde  {\bf e}}} \right){\bar {\bf a}}} \right]_{\bf p} \vspace{0.3cm} \\ &#10; &amp; = &amp; &amp; \left[ {\begin{array}{*{20}{c}}&#10;   {{{2}}{e_{{0}}}{\bar {\bf a}} + 2{\tilde  {\bf e}}{\bar {\bf a}}} &amp; &amp; { - 2{\bar {\bf a}}{{\bf e}^{{T}}} + 2{{\bf e}^{{T}}}{\bar {\bf a}}{\bf I}_3 + 2{\bf e}{{{\bar {\bf a}}}^{{T}}} - 2{e_{{0}}}{\tilde {\bar {\bf a}}}}  \\&#10;\end{array}} \right] \vspace{0.3cm} \\ &#10; &amp; = &amp; &amp; \left[ {\begin{array}{*{20}{c}}&#10;   {{{2}}{e_{{0}}}{\bar {\bf a}} + 2{\tilde  {\bf e}}{\bar {\bf a}}} &amp; &amp; { - 2{\tilde  {\bf e}}{\tilde {\bar {\bf a}}} + 2{\bf e}{{{\bar {\bf a}}}^{{T}}} - 2{e_{{0}}}{\tilde {\bar {\bf a}}}}  \\&#10;\end{array}} \right] \vspace{0.3cm} \\ &#10; &amp; = &amp; 2 &amp; \left[ {\begin{array}{*{20}{c}}&#10;   {\left( {{e_{{0}}}{\bf I}_3 + {\tilde  {\bf e}}} \right){\bar {\bf a}}} &amp; &amp; {{\bf e}{{{\bar {\bf a}}}^{{T}}} - \left( {{e_{{0}}}{\bf I}_3 + {\tilde  {\bf e}}} \right){\tilde {\bar {\bf a}}}}  \\&#10;\end{array}} &#10;\right] \\ &#10;\end{array}\]&#10;&#10;\item The following identities were used to obtain the result above:&#10;\[{\left( {{{\bf e}^{{T}}}{\bf e}{\bar {\bf a}}} \right)_{\bf e}} = {\left( {{\bar {\bf a}}{{\bf e}^{{T}}}{\bf e}} \right)_{\bf e}} = {\bar {\bf a}}{\left( {{{\bf e}^{{T}}}{\bf e}} \right)_{\bf e}} = 2{\bar {\bf a}}{{\bf e}^{{T}}}&#10;\quad {\color{red}\&amp;} \quad&#10;{\left( {{\bf e}{{\bf e}^{{T}}}{\bar {\bf a}}} \right)_{\bf e}} &#10;= &#10;\left( {{\bf e}\left( {{{{\bar {\bf a}}}^{{T}}}{\bf e}} \right)} \right)_{\bf e} = {\bf e}{{\bar {\bf a}}^{{T}}} + \left( {{{{\bar {\bf a}}}^{{T}}}{\bf e}} \right){\bf I}_3&#10;\]&#10;&#10;\item We define a matrix ${\bf B}\in {\mathbbm{R}}^{3 \times 4}$ given two vectors ${\bf p} \in {\mathbbm{R}}^4$ and ${\bar {\bf a}} \in {\mathbbm{R}}^3$ as&#10;\[&#10;{\bf B}\left( {{\bf p}, {\bar {\bf a}}} \right) \equiv 2\left[ {\begin{array}{*{20}{c}}&#10;   {\left( e_0 {\bf I}_3 + {\tilde {\bf e}} \right){\bar {\bf a}}} &amp; {{\bf e}{{{\bar {\bf a}}}^{\rm{T}}} - \left( {e_0 {\bf I}_3 + {\tilde {\bf e}}} \right){\tilde {\bar {\bf a}}}}  \\&#10;\end{array}} \right]&#10;\]&#10;&#10;\item Then, the partial of interest is obtained as&#10;{\color{red}&#10;\[&#10;\left[ {{\bf A}\left( {\bf p} \right){\bar {\bf a}}} \right]_{\bf p} = {\bf a}_{\bf p} = {\bf B}\left( {{\bf p}, {\bar {\bf a}}} \right)&#10;\]&#10;}&#10;\end{itemize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05"/>
  <p:tag name="PICTUREFILESIZE" val="1791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begin{document}&#10;\noindent Computing {\color{red}$\left[{\bf A}({\bf p}) {\bar {\bf a}}\right]_{\bf p}$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682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oindent Basic GCon DP1: ${\bf \Phi}^{DP1}_{\bf r}$ and ${\bf \Phi}^{DP1}_{\bf p}$ 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6"/>
  <p:tag name="PICTUREFILESIZE" val="981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bbm}&#10;\begin{document}&#10;\begin{itemize}&#10; \item Recall that &#10;\[&#10;{\Phi ^{DP1}}(i,{\bar {\bf a}}_i,j,{\bar {\bf a}}_j, f(t)) &#10;=&#10;{{\bar {\bf a}}_i}^T {\bf A}^T_i  {\bf A}_j {\bar {\bf a}}_j - f(t)&#10;=&#10;{{{\bf a}}_i}^T {{\bf a}}_j - f(t)&#10;=&#10;0&#10;\]&#10;&#10;\item Then, it follows that &#10;\[&#10;\begin{array}{rcl}&#10; \frac{\partial {\Phi ^{DP1}}}{\partial {\bf r}_i} = {\bf 0}_{1\times 3} &amp; &amp;  \frac{\partial {\Phi ^{DP1}}}{\partial {\bf p}_i} = {\bf a}_{j}^T {\bf B} \left( {\bf p}_{i}, {\bar {\bf a}}_i \right) \vspace{0.5cm} \\&#10; \frac{\partial {\Phi ^{DP1}}}{\partial {\bf r}_j} = {\bf 0}_{1\times 3} &amp; &amp;  \frac{\partial {\Phi ^{DP1}}}{\partial {\bf p}_j} = {\bf a}_{i}^T {\bf B} \left( {\bf p}_{j}, {\bar {\bf a}}_j \right)&#10;\end{array}&#10;\]&#10;&#10;\item Putting it all together (note that ${\Phi}^{DP1}_{\bf q} \in {\mathbbm{R}}^{1 \times 7nb}$) ,&#10;\[&#10;\begin{array}{rcl}&#10;{\Phi}^{DP1}_{\bf q} &#10;&amp; = &amp;  &#10;\left[{\bf 0 }_{1 \times 3} \ldots {\bf 0 }_{1 \times 3} \ldots  {\bf 0 }_{1 \times 3} \ldots \ldots {\bf 0 }_{1 \times 3} \;\; \frac{\partial {\Phi ^{DP1}}}{\partial {\bf r}_i}\;\;  {\bf 0 }_{1 \times 3} \ldots {\bf 0 }_{1 \times 3} \;\; \frac{\partial {\Phi ^{DP1}}}{\partial {\bf r}_j} \; \; {\bf 0 }_{1 \times 3} \ldots  {\bf 0 }_{1 \times 3} \right]  \vspace{2cm} \\&#10;&amp; = &amp; &#10;\left[{\bf 0 }_{1 \times 3} \ldots {\bf 0 }_{1 \times 3} \ldots  {\bf 0 }_{1 \times 3} \ldots \ldots {\bf 0 }_{1 \times 3} \;\; {\bf a}_{j}^T {\bf B} \left( {\bf p}_{i}, {\bar {\bf a}}_i \right) \;\;  {\bf 0 }_{1 \times 3} \ldots {\bf 0 }_{1 \times 3} \;\; {\bf a}_{i}^T {\bf B} \left( {\bf p}_{j}, {\bar {\bf a}}_j \right) \; \; {\bf 0 }_{1 \times 3} \ldots  {\bf 0 }_{1 \times 3} \right]&#10;\end{array}&#10;\]&#10;\end{itemize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57"/>
  <p:tag name="PICTUREFILESIZE" val="17108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oindent Partials with \\&#10; respect to ${\bf r}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8"/>
  <p:tag name="PICTUREFILESIZE" val="707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oindent Partials with \\&#10; respect to ${\bf p}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8"/>
  <p:tag name="PICTUREFILESIZE" val="720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oindent Computing $[{\bf d}_{ij}]_{\bf q}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6"/>
  <p:tag name="PICTUREFILESIZE" val="538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itemize}&#10; \item Recall that &#10;\[&#10;{\bf d}_{ij} = {\bf r}_j + {\bf A}_j {\bar {\bf s}}^Q_j -  {\bf r}_i - {\bf A}_i {\bar {\bf s}}^P_i &#10;= {\bf r}_j + {{\bf s}}^Q_j -  {\bf r}_i - {{\bf s}}^P_i &#10;\]&#10;&#10;&#10; \item It follows that&#10;\[&#10;\begin{array}{*{30}{c}}&#10; [ {\bf d}_{ij} ]_{{\bf q}_i, {\bf q}_j}&#10; &amp; = &amp; &#10; [ -{\bf I}_3 &amp; &amp;  -({\bf s}_i^P )_{{\bf p}_i} &amp; &amp; {\bf I}_3 &amp; &amp; ({\bf s}_j^Q )_{{\bf p}_j}  ] \vspace{0.5cm} \\ &#10;  &amp; = &amp; &#10;  [&#10;   -{\bf I}_3 &amp; &amp;  - {\bf B}( {\bf p}_i, {\bar {\bf s}}_i^P ) &amp; &amp; {\bf I}_3 &amp; &amp; {\bf B}( {\bf p}_j, {\bar {\bf s}}_j^Q ) &#10;  ]&#10; \end{array}&#10;\]&#10; &#10;\end{itemize}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92"/>
  <p:tag name="PICTUREFILESIZE" val="5769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oindent Basic GCon DP2: ${\bf \Phi}^{DP2}_{\bf r}$ and ${\bf \Phi}^{DP1}_{\bf p}$ 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6"/>
  <p:tag name="PICTUREFILESIZE" val="1040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left=3cm,right=3cm]{geometry} &#10;&#10;\begin{document}&#10;\begin{itemize}&#10; \item Step 1. GCon ${\bf {\Phi} ^{\perp 2}}$  reflects the fact that motion is such that a vector ${\overrightarrow{P_i Q_j}}$ from body $i$ to body $j$ remains perpendicular to a plane defined by two vectors ${\vec{\bf a}}_i$ and ${\vec{\bf b}}_i$.  The GCon is derived by applying twice the basic GCon-DP2.  As such, this GCon leads to two ACEs and it removes two DOFs.&#10; &#10; \item Step 2. GCon ${\perp 2}$ has the following atributes:&#10; &#10;\begin{itemize}&#10; \item Body $i$ and the associated L-RF$_i$.  On that body we need to know ({\textit{1}}) the location ${\bf s}^P_i$ of the point $P_i$, ({\textit{2}}) the algebraic vector ${\bar {\bf a}}_i$, and ({\textit{3}}) the algebraic vector ${\bar {\bf b}}_i$.&#10; \item Body $j$ and the associated L-RF$_j$.  On that body, we need to know the location ${\bf s}^Q_j$ of the point $Q_j$&#10;\end{itemize}&#10;&#10; \item Step 3. The $\perp$2-ACE asserts that:&#10;&#10;\[&#10;{{\bf \Phi} ^{\perp 2}}(i,{\bar {\bf a}}_i,{\bar {\bf b}}_i,{\bar {\bf s}}^P_i,j,{\bar {\bf s}}^Q_j) &#10;=&#10;\left[{&#10;\begin{array}{c}&#10;\Phi^{DP2}(i,{\bar {\bf a}}_i,{\bar {\bf s}}^P_i,j,{\bar {\bf s}}^Q_j, 0)   \vspace{0.2cm} \\&#10;\Phi^{DP2}(i,{\bar {\bf b}}_i,{\bar {\bf s}}^P_i,j,{\bar {\bf s}}^Q_j, 0) &#10;\end{array}&#10;}\right]&#10;=&#10;\left[{&#10;\begin{array}{c}&#10;{{\bar {\bf a}}_i}^T {\bf A}_i^T  {\bf d}_{ij}  \vspace{0.2cm} \\&#10;{{\bar {\bf b}}_i}^T {\bf A}_i^T {\bf d}_{ij}  &#10;\end{array}&#10;}\right]&#10;=&#10;0&#10;\]&#10;&#10;\item Steps 4, 5, and 6: see discussion for GCon D2.&#10;\end{itemize}&#10;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28"/>
  <p:tag name="PICTUREFILESIZE" val="2420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itemize}&#10; \item Recall that &#10;\[&#10;{\Phi ^{DP2}}(i,{\bar {\bf a}}_i,{\bar {\bf s}}^P_i,j,{\bar {\bf s}}^Q_j, f(t)) &#10;=&#10;{{\bar {\bf a}}_i}^T {\bf A}^T_i  {\bf d}_{ij}  - f(t)&#10;= {{{\bf a}}_i}^T{\bf d}_{ij} - f(t)&#10;=&#10;0&#10;\]&#10;&#10;&#10;\item It follows that&#10;\[\begin{array}{lll}&#10; {\Phi}_{{\bf q}_i, {\bf q}_j}^{DP2} \left( {\bf a}_i,{\bf d}_{ij} \right) &amp; = &amp; {\bf a}_i^T ( {\bf d}_{ij} )_{{\bf q}_i, {\bf q}_j} + {\bf d}_{ij}^T ( {\bf a}_i )_{{\bf q}_i, {\bf q}_j} \vspace{0.8cm} \\ &#10;&amp; = &amp; {\bf a}_i^T &#10;  [\begin{array}{cccc}&#10;   -{\bf I}_3 &amp;  - {\bf B}({\bf p}_i, {\bar {\bf s}}_i^P) &amp; {\bf I}_3 &amp; {\bf B} ({\bf p}_j, {\bar {\bf s}}_j^Q) &#10;\end{array}] + {\bf d}_{ij}^T [\begin{array}{cccc}&#10;   {\bf 0} &amp; {\bf B}( {\bf p}_i, {\bar {\bf a}}_i ) &amp; {\bf 0} &amp; {\bf 0}  &#10;\end{array} ] \vspace{0.8cm} \\ &#10;  &amp; = &amp; [ \begin{array}{ccccccc}&#10;    - {\bf a}_i^T &amp; &amp; {\bf d}_{ij}^T {\bf B}({\bf p}_i, {\bar {\bf s}}_i^P) - {\bf a}_i^T {\bf B}({\bf p}_i, {\bar {\bf s}}_i^P) &amp; &amp; {\bf a}_i^T &amp; &amp; {\bf a}_i^T {\bf B}({\bf p}_j, {\bar {\bf s}}_j^Q)  &#10;\end{array} ] &#10; \end{array}\]&#10; &#10;\end{itemize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05"/>
  <p:tag name="PICTUREFILESIZE" val="10939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oindent Basic GCon D: ${\bf \Phi}^{D}_{\bf r}$ and ${\bf \Phi}^{D}_{\bf p}$ 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3"/>
  <p:tag name="PICTUREFILESIZE" val="847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itemize}&#10; \item Recall that the GCon-D assumes the expression&#10;\[&#10;\begin{array}{rcl}&#10;{\Phi ^{D}}(i,{\bar {\bf s}}^P_i,j,{\bar {\bf s}}^Q_j, f(t)) &#10;&amp; = &amp;&#10;{\bf d}_{ij}^T {\bf d}_{ij} - f(t) \vspace{0.3cm} &#10;=&#10;0&#10;\end{array}&#10;\]&#10;&#10;\item It follows that &#10;\[&#10;\begin{array}{ccl}&#10; {\Phi}_{{\bf q}_i, {\bf q}_j}^{D} &amp; = &amp; ( {\bf d}_{ij}^T {\bf d}_{ij})_{{\bf q}_i, {\bf q}_j}  = 2 {\bf d}_{ij}^T [{\bf d}_{ij}]_{{\bf q}_i, {\bf q}_j} \vspace{0.8cm} \\ &#10;  &amp; = &amp; 2 {\bf d}_{ij}^T &#10;[  &#10;\begin{array}{ccccccc}&#10;   -{\bf I}_3 &amp; &amp;  - {\bf B}({\bf p}_i, {\bar {\bf s}}_i^P) &amp; &amp; {\bf I}_3 &amp; &amp; {\bf B} ({\bf p}_j, {\bar {\bf s}}_j^Q)&#10;\end{array} &#10;] &#10;\end{array}&#10;\]&#10;&#10;\end{itemize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7416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oindent Basic GCon CD: ${\bf \Phi}^{CD}_{\bf r}$ and ${\bf \Phi}^{CD}_{\bf p}$ 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3"/>
  <p:tag name="PICTUREFILESIZE" val="990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itemize}&#10; \item Recall that the GCon-CD assumes the expression&#10;\[&#10;{\Phi ^{CD}}( {\bf c}, i,{\bar {\bf s}}^P_i,j,{\bar {\bf s}}^Q_j, f(t) ) &#10;= &#10;{\bf c}^T {\bf d}_{ij} - f(t)&#10;=&#10;0&#10;\]&#10;&#10;\item It follows that &#10;\[&#10;\begin{array}{ccl}&#10; {\Phi}_{{\bf q}_i, {\bf q}_j}^{D} &amp; = &amp; ( {\bf c}^T {\bf d}_{ij})_{{\bf q}_i, {\bf q}_j}  =  {\bf c}^T [{\bf d}_{ij}]_{{\bf q}_i, {\bf q}_j} \vspace{0.8cm} \\ &#10;  &amp; = &amp; {\bf c}^T &#10;[  &#10;\begin{array}{ccccccc}&#10;   -{\bf I}_3 &amp; &amp;  - {\bf B}({\bf p}_i, {\bar {\bf s}}_i^P) &amp; &amp; {\bf I}_3 &amp; &amp; {\bf B} ({\bf p}_j, {\bar {\bf s}}_j^Q)&#10;\end{array} &#10;]  \vspace{0.8cm} \\ &#10;  &amp; = &amp; &#10;[  &#10;\begin{array}{ccccccc}&#10;   -{\bf c}^T  &amp; &amp;  - {\bf c}^T {\bf B}({\bf p}_i, {\bar {\bf s}}_i^P) &amp; &amp; {\bf c}^T  &amp; &amp; {\bf c}^T {\bf B} ({\bf p}_j, {\bar {\bf s}}_j^Q)&#10;\end{array} &#10;]&#10;\end{array}&#10;\]&#10;&#10;\end{itemize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05"/>
  <p:tag name="PICTUREFILESIZE" val="885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{\bf \Phi}^{SJ}&#10;=&#10;\left[&#10;{&#10;\begin{array}{c}&#10;{\Phi ^{CD}}( {\bf i}, i,{\bar {\bf s}}^P_i,j,{\bar {\bf s}}^Q_j, 0 )  \vspace{0.3cm} \\&#10;{\Phi ^{CD}}( {\bf j}, i,{\bar {\bf s}}^P_i,j,{\bar {\bf s}}^Q_j, 0 )  \vspace{0.3cm} \\&#10;{\Phi ^{CD}}( {\bf k}, i,{\bar {\bf s}}^P_i,j,{\bar {\bf s}}^Q_j, 0 ) &#10;\end{array}&#10;}&#10;\right]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296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left=2.5cm,right=2.5cm]{geometry} &#10;\begin{document}&#10;\begin{itemize}&#10; \item Step 1. GCon ${{\bf \Phi} ^{SJ}}$  reflects the fact that motion is such that point $P$ on body $i$ and point $Q$ on body $j$ coincide at all times.  This is equivalent to saying the the difference between the $x$, $y$, and $z$ coordinates of these two points is zero.  The GCon therefore is implemented by a set of three GCon-CD and as such it removes three DOFs.&#10; &#10; \item Step 2. The GCon has the following attributes (inherited from ${\Phi ^{CD}}$):&#10; &#10;\begin{itemize}&#10; \item Body $i$ and the associated L-RF$_i$.  On that body we need to know the location ${\bar {\bf s}}^P_i$ of the point $P$.&#10; \item Body $j$ and the associated L-RF$_j$.  On that body, we need to know the location ${\bar{\bf s}}^Q_j$ of the point $Q$&#10; &#10;\end{itemize}&#10;&#10; \item Step 3. The SJ-ACE asserts that:&#10;&#10;\[&#10;{\bf \Phi}^{SJ} ( i,{\bar {\bf s}}^P_i,j,{\bar {\bf s}}^Q_j) &#10;=&#10;\left[&#10;{&#10;\begin{array}{c}&#10;{\Phi ^{CD}}( {\bf i}, i,{\bar {\bf s}}^P_i,j,{\bar {\bf s}}^Q_j, 0 )  \vspace{0.3cm} \\&#10;{\Phi ^{CD}}( {\bf j}, i,{\bar {\bf s}}^P_i,j,{\bar {\bf s}}^Q_j, 0 )  \vspace{0.3cm} \\&#10;{\Phi ^{CD}}( {\bf k}, i,{\bar {\bf s}}^P_i,j,{\bar {\bf s}}^Q_j, 0 ) &#10;\end{array}&#10;}&#10;\right]&#10;=&#10;\left[&#10;{&#10;\begin{array}{c}&#10;0  \\&#10;0  \\&#10;0  &#10;\end{array}&#10;}&#10;\right]&#10;\]&#10;\item Steps 4, 5, and 6: draw on the corresponding steps for ${\Phi ^{CD}}$.&#10;\end{itemize}&#10;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55"/>
  <p:tag name="PICTUREFILESIZE" val="24280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{\bf \Phi}^{UJ}&#10;=&#10;\left[&#10;{&#10;\begin{array}{l}&#10;{\bf \Phi}^{SJ}( i,{\bar {\bf s}}^P_i,j,{\bar {\bf s}}^Q_j)  \vspace{0.3cm} \\&#10;{\Phi ^{DP1}}( i,{\bar {\bf a}}_i,j,{\bar {\bf a}}_j, 0 )&#10;\end{array}&#10;}&#10;\right]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5"/>
  <p:tag name="PICTUREFILESIZE" val="172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left=1.8cm,right=2.0cm]{geometry} &#10;\begin{document}&#10;\begin{itemize}&#10; \item Step 1. GCon ${{\bf \Phi} ^{UJ}}$  reflects the motion associated with a universal joint.  According to the figure, if body $i$ is rotated, body $j$ starts rotated as well.  The joint is defined as follows: first, note that this is very similar to a spherical joint, in that points $P_i$ and $Q_j$ coincide at all times.  However, we need to capture that a rotation of $i$ induces a rotation of $j$.  This is enforced by a requirement that vectors ${\bf a}_i$ and ${\bf a}_j$, which together define the cross of the joint, should stay at all times orthogonal.  Note when body $i$ is held fixed, body $j$ can undertake two rotations around each of the axes ${\bf a}_i$ and ${\bf a}_j$ (the cross) of the UJ.  &#10;Therefore, body $j$ has two DOFs relative to body $i$.&#10; &#10; \item Step 2. The GCon has the following attributes (inherited from ${\Phi ^{DP1}}$ and ${\Phi ^{SJ}}$):&#10; &#10;\begin{itemize}&#10; \item Body $i$ and the associated L-RF$_i$.  On that body we need to know the location ${\bar {\bf s}}^P_i$ of the point $P$, and the direction ${\bar {\bf a}}_i$, which defines half of the cross&#10; \item Body $j$ and the associated L-RF$_j$.  On that body, we need to know the location ${\bar{\bf s}}^Q_j$ of the point $Q$, and the direction ${\bar {\bf a}}_j$, which defines the other half of the cross&#10; &#10;\end{itemize}&#10;&#10; \item Step 3. The UJ-ACE asserts that:&#10;&#10;\[&#10;{\bf \Phi}^{UJ} ( i,{\bar {\bf s}}^P_i, {\bar {\bf a}}_i, j,{\bar {\bf s}}^Q_j, {\bar {\bf a}}_j) &#10;=&#10;\left[&#10;{&#10;\begin{array}{c}&#10;{\Phi ^{CD}}( {\bf i}, i,{\bar {\bf s}}^P_i,j,{\bar {\bf s}}^Q_j, 0 )  \vspace{0.3cm} \\&#10;{\Phi ^{CD}}( {\bf j}, i,{\bar {\bf s}}^P_i,j,{\bar {\bf s}}^Q_j, 0 )  \vspace{0.3cm} \\&#10;{\Phi ^{CD}}( {\bf k}, i,{\bar {\bf s}}^P_i,j,{\bar {\bf s}}^Q_j, 0 )  \vspace{0.3cm} \\ &#10;{\Phi ^{DP1}}( i,{\bar {\bf a}}_i,j,{\bar {\bf a}}_j, 0 )&#10;\end{array}&#10;}&#10;\right]&#10;=&#10;\left[&#10;{&#10;\begin{array}{c}&#10;0  \\&#10;0  \\&#10;0  \\&#10;0  &#10;\end{array}&#10;}&#10;\right]&#10;\]&#10;\item Steps 4, 5, and 6: draw on the corresponding steps for ${\Phi ^{CD}}$ and ${\Phi ^{DP1}}$.&#10;\end{itemize}&#10;&#10;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90"/>
  <p:tag name="PICTUREFILESIZE" val="3650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left=1.8cm,right=1.8cm]{geometry} &#10;\begin{document}&#10;\begin{itemize}&#10; \item Step 1. GCon ${{\bf \Phi} ^{CJ}}$  reflects the motion associated with a cylindrical joint, which geometrically requires that two vectors on two bodies should stay collinear at all times.  According to the figure, if body $j$ is fixed, body $i$ can slide and rotate around a specified axis and therefore has two DOFs.  &#10; &#10; \item Step 2. The rotation/sliding axis is defined on body $j$ by ${\bar {\bf c}}_j$. On body $i$, it is defined by the normal to the plane defined by two vectors ${\bar {\bf a}}_i$ and ${\bar {\bf b}}_i$.  Additionally, consider point $Q_j$ as being the origin of ${\bar {\bf c}}_j$.  This point together with $P_i$ defines the axis of the cylindrical joint.  Without any loss of generality, $P_i$ will be considered the origin of ${\bar {\bf a}}_i$ and ${\bar {\bf b}}_i$. The GCon has the following attributes (inherited from ${\Phi^{\perp 1}}$ and ${\Phi^{\perp 2}}$):&#10;&#10; &#10;\begin{itemize}&#10; \item Body $i$ and the associated L-RF$_i$.  On that body we need to know the location ${\bar {\bf s}}^P_i$ of the point $P$, and the directions ${\bar {\bf a}}_i$ and ${\bar {\bf b}}_i$&#10; \item Body $j$ and the associated L-RF$_j$.  On that body, we need to know the location ${\bar{\bf s}}^Q_j$, the origin of the vector ${\bar {\bf c}}_j$&#10; &#10;&#10;\end{itemize}&#10;&#10; \item Step 3. The CJ-ACE asserts that:&#10;&#10;\[&#10;{\bf \Phi}^{CJ} ( i,{\bar {\bf s}}^P_i, {\bar {\bf a}}_i, {\bar {\bf b}}_i, j,{\bar {\bf s}}^Q_j, {\bar {\bf c}}_j) &#10;=&#10;\left[&#10;{&#10;\begin{array}{l}&#10;{{\bf \Phi} ^{\perp 1}}(i,{\bar {\bf a}}_i, {\bar {\bf b}}_i,j,{\bar {\bf c}}_j)   \vspace{0.3cm} \\ &#10;{{\bf \Phi} ^{\perp 2}}(i,{\bar {\bf a}}_i,{\bar {\bf b}}_i,{\bar {\bf s}}^P_i,j,{\bar {\bf s}}^Q_j)&#10;\end{array}&#10;}&#10;\right]&#10;=&#10;\left[&#10;{&#10;\begin{array}{c}&#10;{\bf 0}_2  \\&#10;{\bf 0}_2  &#10;\end{array}&#10;}&#10;\right]&#10;\]&#10;\item Steps 4, 5, and 6: draw on the corresponding steps for ${\Phi ^{\perp 1}}$ and ${\Phi ^{\perp 2}}$.&#10;\end{itemize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95"/>
  <p:tag name="PICTUREFILESIZE" val="31174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left=1.8cm,right=2.0cm]{geometry} &#10;\begin{document}&#10;\begin{itemize}&#10; \item Step 1. GCon ${{\bf \Phi} ^{RJ}}$  reflects the motion associated with a revolute joint (also called hinge or rotational joint).  According to the figure, if body $i$ is fixed, body $j$ can rotated around the hinge axis.  Note that body $j$ has one DOF relative to body $i$.&#10; &#10; \item Step 2. The joint is defined as follows: first, note that this is very similar to a spherical joint, in that two points $P_i$ and $Q_j$ coincide at all times.  Additionally, a vector ${\bf c}_j$ of origin $Q_j$ remains perpendicular on a plane ${\mathcal{P}}({\bf a}_i, {\bf b}_i)$.  Without loss of generality, we can assume that $P_i$ is the origin of ${\bf a}_i$ and ${\bf b}_i$.  The GCon has the following attributes (inherited from ${\Phi ^{\perp 1}}$ and ${\Phi ^{SJ}}$):&#10; &#10;\begin{itemize}&#10; \item Body $i$ and the associated L-RF$_i$.  On that body we need to know the location ${\bar {\bf s}}^P_i$ of the point $P$, and ${\bar {\bf a}}_i$ and ${\bar {\bf b}}_i$.  The normal to the plane ${\mathcal{P}}({\bf a}_i, {\bf b}_i)$ defines the direction of the axis of rotation on body $i$.&#10; \item Body $j$ and the associated L-RF$_j$.  On that body, we need to know the location ${\bar{\bf s}}^Q_j$ of the point $Q$, and the direction ${\bar {\bf c}}_j$.  The latter defines the direction of the axis of rotation on body $j$.&#10; &#10;\end{itemize}&#10;&#10; \item Step 3. The RJ-ACE asserts that:&#10;&#10;\[&#10;{\bf \Phi}^{RJ} ( i,{\bar {\bf s}}^P_i, {\bar {\bf a}}_i, {\bar {\bf b}}_i, j,{\bar {\bf s}}^Q_j, {\bar {\bf c}}_j) &#10;=&#10;\left[&#10;{&#10;\begin{array}{c}&#10;{\bf \Phi} ^{SJ}( i,{\bar {\bf s}}^P_i,j,{\bar {\bf s}}^Q_j)  \vspace{0.3cm} \\&#10;{\bf \Phi}^{\perp 1}( i,{\bar {\bf a}}_i,{\bar {\bf b}}_i,j,{\bar {\bf c}}_j )&#10;\end{array}&#10;}&#10;\right]&#10;=&#10;\left[&#10;{&#10;\begin{array}{c}&#10;{\bf 0}_3  \\&#10;{\bf 0}_2&#10;\end{array}&#10;}&#10;\right]&#10;\]&#10;\item Steps 4, 5, and 6: draw on the corresponding steps for ${\Phi ^{SJ}}$ and ${\Phi ^{\perp 1}}$.&#10;\end{itemize}&#10;&#10;&#10;&#10;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90"/>
  <p:tag name="PICTUREFILESIZE" val="317663"/>
</p:tagLst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80630</TotalTime>
  <Words>527</Words>
  <Application>Microsoft Office PowerPoint</Application>
  <PresentationFormat>On-screen Show (4:3)</PresentationFormat>
  <Paragraphs>139</Paragraphs>
  <Slides>29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Wingdings</vt:lpstr>
      <vt:lpstr>Tahoma</vt:lpstr>
      <vt:lpstr>cmsy10</vt:lpstr>
      <vt:lpstr>Symbol</vt:lpstr>
      <vt:lpstr>Network</vt:lpstr>
      <vt:lpstr>Visio</vt:lpstr>
      <vt:lpstr>ME751  Advanced Computational Multibody Dynamics</vt:lpstr>
      <vt:lpstr>Before we get started…</vt:lpstr>
      <vt:lpstr>Intermediate GCon: ?1 [Perpendicular 1]</vt:lpstr>
      <vt:lpstr>Intermediate GCon: ?1  [Cntd.]</vt:lpstr>
      <vt:lpstr>Intermediate GCon: ?2 [Perpendicular 2]</vt:lpstr>
      <vt:lpstr>Intermediate GCon: ?2 [Perpendicular 2][Cntd.]</vt:lpstr>
      <vt:lpstr>High Level GCon: SJ [Spherical Joint]</vt:lpstr>
      <vt:lpstr>High Level GCon: Spherical Joint</vt:lpstr>
      <vt:lpstr>High Level GCon: UJ [Universal Joint]</vt:lpstr>
      <vt:lpstr>High Level GCon: UJ [Universal Joint]</vt:lpstr>
      <vt:lpstr>High Level GCon: CJ [Cylindrical Joint]</vt:lpstr>
      <vt:lpstr>High Level GCon: CJ</vt:lpstr>
      <vt:lpstr>High Level GCon: RJ [Revolute Joint]</vt:lpstr>
      <vt:lpstr>High Level GCon: RJ</vt:lpstr>
      <vt:lpstr>High Level GCon: TJ [Translational Joint]</vt:lpstr>
      <vt:lpstr>High Level GCon: TJ</vt:lpstr>
      <vt:lpstr>GCon’s: Concluding Remarks</vt:lpstr>
      <vt:lpstr>Kinematics Analysis: Comments on the Three Stages</vt:lpstr>
      <vt:lpstr>Slide 19</vt:lpstr>
      <vt:lpstr>Slide 20</vt:lpstr>
      <vt:lpstr>[Cntd.]</vt:lpstr>
      <vt:lpstr>[Cntd.]</vt:lpstr>
      <vt:lpstr>Slide 23</vt:lpstr>
      <vt:lpstr>[Short Detour]</vt:lpstr>
      <vt:lpstr>Slide 25</vt:lpstr>
      <vt:lpstr>[Short Detour]:</vt:lpstr>
      <vt:lpstr>Slide 27</vt:lpstr>
      <vt:lpstr>Slide 28</vt:lpstr>
      <vt:lpstr>Slide 29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Dan Negrut</cp:lastModifiedBy>
  <cp:revision>983</cp:revision>
  <cp:lastPrinted>1601-01-01T00:00:00Z</cp:lastPrinted>
  <dcterms:created xsi:type="dcterms:W3CDTF">1601-01-01T00:00:00Z</dcterms:created>
  <dcterms:modified xsi:type="dcterms:W3CDTF">2010-02-23T17:23:37Z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